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74" r:id="rId3"/>
    <p:sldId id="261" r:id="rId4"/>
    <p:sldId id="262" r:id="rId5"/>
    <p:sldId id="264" r:id="rId6"/>
    <p:sldId id="265" r:id="rId7"/>
    <p:sldId id="266" r:id="rId8"/>
    <p:sldId id="268" r:id="rId9"/>
    <p:sldId id="270" r:id="rId10"/>
    <p:sldId id="271" r:id="rId11"/>
    <p:sldId id="272" r:id="rId12"/>
    <p:sldId id="273" r:id="rId13"/>
    <p:sldId id="275" r:id="rId14"/>
    <p:sldId id="276" r:id="rId15"/>
    <p:sldId id="277" r:id="rId16"/>
    <p:sldId id="278" r:id="rId17"/>
    <p:sldId id="279" r:id="rId18"/>
    <p:sldId id="282" r:id="rId19"/>
    <p:sldId id="269" r:id="rId20"/>
    <p:sldId id="284" r:id="rId21"/>
    <p:sldId id="285" r:id="rId22"/>
    <p:sldId id="286" r:id="rId23"/>
    <p:sldId id="28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9900"/>
    <a:srgbClr val="33CC33"/>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6" d="100"/>
          <a:sy n="66" d="100"/>
        </p:scale>
        <p:origin x="560"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272571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42464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29132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75764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99875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62738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0653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64036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5599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318272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235193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16750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3554515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612559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853310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10516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96DFF08F-DC6B-4601-B491-B0F83F6DD2DA}" type="datetimeFigureOut">
              <a:rPr lang="en-US" smtClean="0">
                <a:solidFill>
                  <a:prstClr val="black">
                    <a:tint val="75000"/>
                  </a:prstClr>
                </a:solidFill>
              </a:rPr>
              <a:pPr defTabSz="457200"/>
              <a:t>6/24/2020</a:t>
            </a:fld>
            <a:endParaRPr lang="en-US">
              <a:solidFill>
                <a:prstClr val="black">
                  <a:tint val="75000"/>
                </a:prstClr>
              </a:solidFill>
            </a:endParaRP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defTabSz="457200"/>
            <a:fld id="{4FAB73BC-B049-4115-A692-8D63A059BFB8}" type="slidenum">
              <a:rPr lang="en-US" smtClean="0"/>
              <a:pPr defTabSz="457200"/>
              <a:t>‹#›</a:t>
            </a:fld>
            <a:endParaRPr lang="en-US"/>
          </a:p>
        </p:txBody>
      </p:sp>
    </p:spTree>
    <p:extLst>
      <p:ext uri="{BB962C8B-B14F-4D97-AF65-F5344CB8AC3E}">
        <p14:creationId xmlns:p14="http://schemas.microsoft.com/office/powerpoint/2010/main" val="2786159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2582" y="1916094"/>
            <a:ext cx="11739417" cy="1376885"/>
          </a:xfrm>
        </p:spPr>
        <p:txBody>
          <a:bodyPr>
            <a:noAutofit/>
          </a:bodyPr>
          <a:lstStyle/>
          <a:p>
            <a:pPr algn="ctr"/>
            <a:r>
              <a:rPr lang="en-US" sz="4000" b="1" smtClean="0">
                <a:solidFill>
                  <a:srgbClr val="0000FF"/>
                </a:solidFill>
                <a:latin typeface="Tahoma" panose="020B0604030504040204" pitchFamily="34" charset="0"/>
                <a:ea typeface="Tahoma" panose="020B0604030504040204" pitchFamily="34" charset="0"/>
                <a:cs typeface="Tahoma" panose="020B0604030504040204" pitchFamily="34" charset="0"/>
              </a:rPr>
              <a:t>HUẤN LUYỆN AN TOÀN CHO NGƯỜI</a:t>
            </a:r>
          </a:p>
          <a:p>
            <a:pPr algn="ctr"/>
            <a:r>
              <a:rPr lang="en-US" sz="4000" b="1" smtClean="0">
                <a:solidFill>
                  <a:srgbClr val="0000FF"/>
                </a:solidFill>
                <a:latin typeface="Tahoma" panose="020B0604030504040204" pitchFamily="34" charset="0"/>
                <a:ea typeface="Tahoma" panose="020B0604030504040204" pitchFamily="34" charset="0"/>
                <a:cs typeface="Tahoma" panose="020B0604030504040204" pitchFamily="34" charset="0"/>
              </a:rPr>
              <a:t>SỬA CHỮA VÀ THAY THẾ MÁY BIẾN ÁP </a:t>
            </a:r>
            <a:endParaRPr lang="en-US" sz="4000" b="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2050109" y="336053"/>
            <a:ext cx="8274660" cy="523220"/>
          </a:xfrm>
          <a:prstGeom prst="rect">
            <a:avLst/>
          </a:prstGeom>
          <a:noFill/>
        </p:spPr>
        <p:txBody>
          <a:bodyPr wrap="square" rtlCol="0">
            <a:spAutoFit/>
          </a:bodyPr>
          <a:lstStyle/>
          <a:p>
            <a:pPr algn="ctr" defTabSz="457200"/>
            <a:r>
              <a:rPr lang="en-US" sz="2800" b="1" smtClean="0">
                <a:solidFill>
                  <a:srgbClr val="008000"/>
                </a:solidFill>
                <a:latin typeface="Tahoma" panose="020B0604030504040204" pitchFamily="34" charset="0"/>
                <a:ea typeface="Tahoma" panose="020B0604030504040204" pitchFamily="34" charset="0"/>
                <a:cs typeface="Tahoma" panose="020B0604030504040204" pitchFamily="34" charset="0"/>
              </a:rPr>
              <a:t>BÁO CÁO AN TOÀN VỆ SINH LAO ĐỘNG</a:t>
            </a:r>
            <a:endParaRPr lang="en-US" sz="28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340800" y="4762635"/>
            <a:ext cx="10030691" cy="1477328"/>
          </a:xfrm>
          <a:prstGeom prst="rect">
            <a:avLst/>
          </a:prstGeom>
          <a:noFill/>
        </p:spPr>
        <p:txBody>
          <a:bodyPr wrap="square" rtlCol="0">
            <a:spAutoFit/>
          </a:bodyPr>
          <a:lstStyle/>
          <a:p>
            <a:pPr algn="ctr" defTabSz="457200"/>
            <a:r>
              <a:rPr lang="en-US" sz="2400" b="1" smtClean="0">
                <a:latin typeface="Tahoma" panose="020B0604030504040204" pitchFamily="34" charset="0"/>
                <a:ea typeface="Tahoma" panose="020B0604030504040204" pitchFamily="34" charset="0"/>
                <a:cs typeface="Tahoma" panose="020B0604030504040204" pitchFamily="34" charset="0"/>
              </a:rPr>
              <a:t>PHẠM HỮU LỘC</a:t>
            </a:r>
            <a:endParaRPr lang="en-US" sz="2400" b="1" smtClean="0">
              <a:latin typeface="Tahoma" panose="020B0604030504040204" pitchFamily="34" charset="0"/>
              <a:ea typeface="Tahoma" panose="020B0604030504040204" pitchFamily="34" charset="0"/>
              <a:cs typeface="Tahoma" panose="020B0604030504040204" pitchFamily="34" charset="0"/>
            </a:endParaRPr>
          </a:p>
          <a:p>
            <a:pPr algn="ctr" defTabSz="457200"/>
            <a:endParaRPr lang="en-US" sz="2400" b="1" smtClean="0">
              <a:latin typeface="Tahoma" panose="020B0604030504040204" pitchFamily="34" charset="0"/>
              <a:ea typeface="Tahoma" panose="020B0604030504040204" pitchFamily="34" charset="0"/>
              <a:cs typeface="Tahoma" panose="020B0604030504040204" pitchFamily="34" charset="0"/>
            </a:endParaRPr>
          </a:p>
          <a:p>
            <a:pPr algn="ctr" defTabSz="457200"/>
            <a:r>
              <a:rPr lang="en-US" sz="2400" b="1" smtClean="0">
                <a:latin typeface="Tahoma" panose="020B0604030504040204" pitchFamily="34" charset="0"/>
                <a:ea typeface="Tahoma" panose="020B0604030504040204" pitchFamily="34" charset="0"/>
                <a:cs typeface="Tahoma" panose="020B0604030504040204" pitchFamily="34" charset="0"/>
              </a:rPr>
              <a:t>TRƯỜNG CAO ĐẲNG LÝ TỰ TRỌNG THÀNH PHỐ HỒ CHÍ MINH</a:t>
            </a:r>
          </a:p>
          <a:p>
            <a:pPr algn="ctr" defTabSz="457200"/>
            <a:endParaRPr lang="en-US" b="1" smtClean="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a:extLst>
              <a:ext uri="{FF2B5EF4-FFF2-40B4-BE49-F238E27FC236}">
                <a16:creationId xmlns:a16="http://schemas.microsoft.com/office/drawing/2014/main" id="{0167DD7B-CF0F-473D-A635-0063C0BDBB2F}"/>
              </a:ext>
            </a:extLst>
          </p:cNvPr>
          <p:cNvSpPr/>
          <p:nvPr/>
        </p:nvSpPr>
        <p:spPr>
          <a:xfrm>
            <a:off x="182879" y="1066800"/>
            <a:ext cx="12009121"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a:solidFill>
                <a:prstClr val="white"/>
              </a:solidFill>
            </a:endParaRPr>
          </a:p>
        </p:txBody>
      </p:sp>
    </p:spTree>
    <p:extLst>
      <p:ext uri="{BB962C8B-B14F-4D97-AF65-F5344CB8AC3E}">
        <p14:creationId xmlns:p14="http://schemas.microsoft.com/office/powerpoint/2010/main" val="405784260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988297" y="1476213"/>
            <a:ext cx="2447549" cy="4247317"/>
          </a:xfrm>
          <a:prstGeom prst="rect">
            <a:avLst/>
          </a:prstGeom>
          <a:noFill/>
        </p:spPr>
        <p:txBody>
          <a:bodyPr wrap="square" rtlCol="0">
            <a:spAutoFit/>
          </a:bodyPr>
          <a:lstStyle/>
          <a:p>
            <a:pPr algn="just" defTabSz="457200">
              <a:lnSpc>
                <a:spcPct val="150000"/>
              </a:lnSpc>
            </a:pPr>
            <a:r>
              <a:rPr lang="en-US" sz="2000" b="1" smtClean="0">
                <a:solidFill>
                  <a:prstClr val="black"/>
                </a:solidFill>
                <a:latin typeface="Tahoma" panose="020B0604030504040204" pitchFamily="34" charset="0"/>
                <a:ea typeface="Tahoma" panose="020B0604030504040204" pitchFamily="34" charset="0"/>
                <a:cs typeface="Tahoma" panose="020B0604030504040204" pitchFamily="34" charset="0"/>
              </a:rPr>
              <a:t>Khi lắp mới </a:t>
            </a:r>
            <a:r>
              <a:rPr lang="en-US" sz="2000" b="1">
                <a:solidFill>
                  <a:prstClr val="black"/>
                </a:solidFill>
                <a:latin typeface="Tahoma" panose="020B0604030504040204" pitchFamily="34" charset="0"/>
                <a:ea typeface="Tahoma" panose="020B0604030504040204" pitchFamily="34" charset="0"/>
                <a:cs typeface="Tahoma" panose="020B0604030504040204" pitchFamily="34" charset="0"/>
              </a:rPr>
              <a:t>hoặc thay thế </a:t>
            </a:r>
            <a:r>
              <a:rPr lang="en-US" sz="2000" b="1" smtClean="0">
                <a:solidFill>
                  <a:prstClr val="black"/>
                </a:solidFill>
                <a:latin typeface="Tahoma" panose="020B0604030504040204" pitchFamily="34" charset="0"/>
                <a:ea typeface="Tahoma" panose="020B0604030504040204" pitchFamily="34" charset="0"/>
                <a:cs typeface="Tahoma" panose="020B0604030504040204" pitchFamily="34" charset="0"/>
              </a:rPr>
              <a:t>máy biến áp; </a:t>
            </a:r>
            <a:r>
              <a:rPr lang="en-US" sz="2000" b="1">
                <a:solidFill>
                  <a:prstClr val="black"/>
                </a:solidFill>
                <a:latin typeface="Tahoma" panose="020B0604030504040204" pitchFamily="34" charset="0"/>
                <a:ea typeface="Tahoma" panose="020B0604030504040204" pitchFamily="34" charset="0"/>
                <a:cs typeface="Tahoma" panose="020B0604030504040204" pitchFamily="34" charset="0"/>
              </a:rPr>
              <a:t>bảo </a:t>
            </a:r>
            <a:r>
              <a:rPr lang="en-US" sz="2000" b="1" smtClean="0">
                <a:solidFill>
                  <a:prstClr val="black"/>
                </a:solidFill>
                <a:latin typeface="Tahoma" panose="020B0604030504040204" pitchFamily="34" charset="0"/>
                <a:ea typeface="Tahoma" panose="020B0604030504040204" pitchFamily="34" charset="0"/>
                <a:cs typeface="Tahoma" panose="020B0604030504040204" pitchFamily="34" charset="0"/>
              </a:rPr>
              <a:t>trì, sửa chữa máy biến áp, thì phải thực hiện đúng các yêu cầu về công tác an toàn lao động</a:t>
            </a:r>
          </a:p>
        </p:txBody>
      </p:sp>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3709266" y="1054560"/>
            <a:ext cx="2972555" cy="5487385"/>
          </a:xfrm>
          <a:prstGeom prst="rect">
            <a:avLst/>
          </a:prstGeom>
        </p:spPr>
      </p:pic>
      <p:pic>
        <p:nvPicPr>
          <p:cNvPr id="4" name="Picture 3"/>
          <p:cNvPicPr>
            <a:picLocks noChangeAspect="1"/>
          </p:cNvPicPr>
          <p:nvPr/>
        </p:nvPicPr>
        <p:blipFill>
          <a:blip r:embed="rId3"/>
          <a:stretch>
            <a:fillRect/>
          </a:stretch>
        </p:blipFill>
        <p:spPr>
          <a:xfrm>
            <a:off x="7031902" y="1162180"/>
            <a:ext cx="4284930" cy="3465752"/>
          </a:xfrm>
          <a:prstGeom prst="rect">
            <a:avLst/>
          </a:prstGeom>
        </p:spPr>
      </p:pic>
      <p:sp>
        <p:nvSpPr>
          <p:cNvPr id="7" name="TextBox 6"/>
          <p:cNvSpPr txBox="1"/>
          <p:nvPr/>
        </p:nvSpPr>
        <p:spPr>
          <a:xfrm>
            <a:off x="7031902" y="4665726"/>
            <a:ext cx="4583694" cy="1876219"/>
          </a:xfrm>
          <a:prstGeom prst="rect">
            <a:avLst/>
          </a:prstGeom>
          <a:noFill/>
        </p:spPr>
        <p:txBody>
          <a:bodyPr wrap="square" rtlCol="0">
            <a:spAutoFit/>
          </a:bodyPr>
          <a:lstStyle/>
          <a:p>
            <a:pPr algn="just" defTabSz="457200">
              <a:lnSpc>
                <a:spcPct val="150000"/>
              </a:lnSpc>
            </a:pPr>
            <a:r>
              <a:rPr lang="en-US" sz="2000" b="1" i="1" smtClean="0">
                <a:solidFill>
                  <a:srgbClr val="0070C0"/>
                </a:solidFill>
                <a:latin typeface="Tahoma" panose="020B0604030504040204" pitchFamily="34" charset="0"/>
                <a:ea typeface="Tahoma" panose="020B0604030504040204" pitchFamily="34" charset="0"/>
                <a:cs typeface="Tahoma" panose="020B0604030504040204" pitchFamily="34" charset="0"/>
              </a:rPr>
              <a:t>Công tác thi công này có nhiều rủi ro, xác xuất xảy ra tai nạn lao động cao, nguy hiểm tới tính mạng con người</a:t>
            </a:r>
            <a:endParaRPr lang="en-US" sz="2000" i="1" smtClean="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1. GIỚI THIỆU</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30573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5663530" cy="584775"/>
          </a:xfrm>
          <a:prstGeom prst="rect">
            <a:avLst/>
          </a:prstGeom>
          <a:noFill/>
        </p:spPr>
        <p:txBody>
          <a:bodyPr wrap="square" rtlCol="0">
            <a:spAutoFit/>
          </a:bodyPr>
          <a:lstStyle/>
          <a:p>
            <a:pPr algn="ctr" defTabSz="457200"/>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2. Quy trình thực hiện</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386090"/>
          </a:xfrm>
          <a:prstGeom prst="rect">
            <a:avLst/>
          </a:prstGeom>
          <a:noFill/>
        </p:spPr>
        <p:txBody>
          <a:bodyPr wrap="square" rtlCol="0">
            <a:spAutoFit/>
          </a:bodyPr>
          <a:lstStyle/>
          <a:p>
            <a:pPr marL="514350" indent="-514350">
              <a:lnSpc>
                <a:spcPct val="200000"/>
              </a:lnSpc>
              <a:buFont typeface="+mj-lt"/>
              <a:buAutoNum type="arabicPeriod"/>
            </a:pPr>
            <a:r>
              <a:rPr lang="en-US" sz="3200" b="1" smtClean="0">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Cắt điện, kiểm tra máy biến áp</a:t>
            </a:r>
          </a:p>
          <a:p>
            <a:pPr marL="514350" indent="-514350">
              <a:lnSpc>
                <a:spcPct val="200000"/>
              </a:lnSpc>
              <a:buFont typeface="+mj-lt"/>
              <a:buAutoNum type="arabicPeriod"/>
            </a:pPr>
            <a:r>
              <a:rPr lang="en-US" sz="2800" b="1" smtClean="0">
                <a:latin typeface="Tahoma" panose="020B0604030504040204" pitchFamily="34" charset="0"/>
                <a:ea typeface="Tahoma" panose="020B0604030504040204" pitchFamily="34" charset="0"/>
                <a:cs typeface="Tahoma" panose="020B0604030504040204" pitchFamily="34" charset="0"/>
              </a:rPr>
              <a:t> Vệ sinh các tiếp điểm</a:t>
            </a:r>
          </a:p>
          <a:p>
            <a:pPr marL="514350" indent="-514350">
              <a:lnSpc>
                <a:spcPct val="200000"/>
              </a:lnSpc>
              <a:buFont typeface="+mj-lt"/>
              <a:buAutoNum type="arabicPeriod"/>
            </a:pPr>
            <a:r>
              <a:rPr lang="en-US" sz="2800" b="1" smtClean="0">
                <a:latin typeface="Tahoma" panose="020B0604030504040204" pitchFamily="34" charset="0"/>
                <a:ea typeface="Tahoma" panose="020B0604030504040204" pitchFamily="34" charset="0"/>
                <a:cs typeface="Tahoma" panose="020B0604030504040204" pitchFamily="34" charset="0"/>
              </a:rPr>
              <a:t> Kiểm tra thứ tự pha từ  </a:t>
            </a:r>
            <a:r>
              <a:rPr lang="en-US" sz="2800" b="1">
                <a:latin typeface="Tahoma" panose="020B0604030504040204" pitchFamily="34" charset="0"/>
                <a:ea typeface="Tahoma" panose="020B0604030504040204" pitchFamily="34" charset="0"/>
                <a:cs typeface="Tahoma" panose="020B0604030504040204" pitchFamily="34" charset="0"/>
              </a:rPr>
              <a:t>máy biến </a:t>
            </a:r>
            <a:r>
              <a:rPr lang="en-US" sz="2800" b="1" smtClean="0">
                <a:latin typeface="Tahoma" panose="020B0604030504040204" pitchFamily="34" charset="0"/>
                <a:ea typeface="Tahoma" panose="020B0604030504040204" pitchFamily="34" charset="0"/>
                <a:cs typeface="Tahoma" panose="020B0604030504040204" pitchFamily="34" charset="0"/>
              </a:rPr>
              <a:t>áp đến MCCB</a:t>
            </a:r>
          </a:p>
          <a:p>
            <a:pPr marL="514350" indent="-514350">
              <a:lnSpc>
                <a:spcPct val="200000"/>
              </a:lnSpc>
              <a:buFont typeface="+mj-lt"/>
              <a:buAutoNum type="arabicPeriod"/>
            </a:pPr>
            <a:r>
              <a:rPr lang="en-US" sz="2800" b="1" smtClean="0">
                <a:latin typeface="Tahoma" panose="020B0604030504040204" pitchFamily="34" charset="0"/>
                <a:ea typeface="Tahoma" panose="020B0604030504040204" pitchFamily="34" charset="0"/>
                <a:cs typeface="Tahoma" panose="020B0604030504040204" pitchFamily="34" charset="0"/>
              </a:rPr>
              <a:t> Đấu nối máy biến áp</a:t>
            </a:r>
          </a:p>
          <a:p>
            <a:pPr marL="514350" indent="-514350">
              <a:lnSpc>
                <a:spcPct val="200000"/>
              </a:lnSpc>
              <a:buFont typeface="+mj-lt"/>
              <a:buAutoNum type="arabicPeriod"/>
            </a:pPr>
            <a:r>
              <a:rPr lang="en-US" sz="2800" b="1" smtClean="0">
                <a:latin typeface="Tahoma" panose="020B0604030504040204" pitchFamily="34" charset="0"/>
                <a:ea typeface="Tahoma" panose="020B0604030504040204" pitchFamily="34" charset="0"/>
                <a:cs typeface="Tahoma" panose="020B0604030504040204" pitchFamily="34" charset="0"/>
              </a:rPr>
              <a:t> Kiểm tra sơ đồ đấu dây và đo cách điện</a:t>
            </a:r>
          </a:p>
          <a:p>
            <a:pPr marL="514350" indent="-514350">
              <a:lnSpc>
                <a:spcPct val="200000"/>
              </a:lnSpc>
              <a:buFont typeface="+mj-lt"/>
              <a:buAutoNum type="arabicPeriod"/>
            </a:pPr>
            <a:r>
              <a:rPr lang="en-US" sz="2800" b="1" smtClean="0">
                <a:latin typeface="Tahoma" panose="020B0604030504040204" pitchFamily="34" charset="0"/>
                <a:ea typeface="Tahoma" panose="020B0604030504040204" pitchFamily="34" charset="0"/>
                <a:cs typeface="Tahoma" panose="020B0604030504040204" pitchFamily="34" charset="0"/>
              </a:rPr>
              <a:t> Đóng điện MBA và đo kiểm tra các thông số cơ bản </a:t>
            </a:r>
            <a:endParaRPr lang="en-US" sz="2800" b="1">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93572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24861"/>
            <a:ext cx="9541674" cy="584775"/>
          </a:xfrm>
          <a:prstGeom prst="rect">
            <a:avLst/>
          </a:prstGeom>
          <a:noFill/>
        </p:spPr>
        <p:txBody>
          <a:bodyPr wrap="square" rtlCol="0">
            <a:spAutoFit/>
          </a:bodyPr>
          <a:lstStyle/>
          <a:p>
            <a:pPr algn="ctr"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BIỆN PHÁP ĐẢM BẢO AN TOÀN CHUNG</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grpSp>
        <p:nvGrpSpPr>
          <p:cNvPr id="12" name="Group 11"/>
          <p:cNvGrpSpPr/>
          <p:nvPr/>
        </p:nvGrpSpPr>
        <p:grpSpPr>
          <a:xfrm>
            <a:off x="396236" y="1400464"/>
            <a:ext cx="3449372" cy="1040932"/>
            <a:chOff x="1473006" y="1384888"/>
            <a:chExt cx="4498178" cy="1431968"/>
          </a:xfrm>
        </p:grpSpPr>
        <p:pic>
          <p:nvPicPr>
            <p:cNvPr id="3" name="Picture 2"/>
            <p:cNvPicPr>
              <a:picLocks noChangeAspect="1"/>
            </p:cNvPicPr>
            <p:nvPr/>
          </p:nvPicPr>
          <p:blipFill rotWithShape="1">
            <a:blip r:embed="rId2"/>
            <a:srcRect b="65365"/>
            <a:stretch/>
          </p:blipFill>
          <p:spPr>
            <a:xfrm>
              <a:off x="1473006" y="1384888"/>
              <a:ext cx="4498178" cy="1431968"/>
            </a:xfrm>
            <a:prstGeom prst="rect">
              <a:avLst/>
            </a:prstGeom>
          </p:spPr>
        </p:pic>
        <p:sp>
          <p:nvSpPr>
            <p:cNvPr id="2" name="TextBox 1"/>
            <p:cNvSpPr txBox="1"/>
            <p:nvPr/>
          </p:nvSpPr>
          <p:spPr>
            <a:xfrm>
              <a:off x="2505425" y="2241588"/>
              <a:ext cx="1625765"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Sào thao tác</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3" name="Group 12"/>
          <p:cNvGrpSpPr/>
          <p:nvPr/>
        </p:nvGrpSpPr>
        <p:grpSpPr>
          <a:xfrm>
            <a:off x="4646776" y="1255021"/>
            <a:ext cx="2912506" cy="933490"/>
            <a:chOff x="8015778" y="1290884"/>
            <a:chExt cx="3405617" cy="1250983"/>
          </a:xfrm>
        </p:grpSpPr>
        <p:pic>
          <p:nvPicPr>
            <p:cNvPr id="8" name="Picture 7"/>
            <p:cNvPicPr>
              <a:picLocks noChangeAspect="1"/>
            </p:cNvPicPr>
            <p:nvPr/>
          </p:nvPicPr>
          <p:blipFill rotWithShape="1">
            <a:blip r:embed="rId3"/>
            <a:srcRect b="53542"/>
            <a:stretch/>
          </p:blipFill>
          <p:spPr>
            <a:xfrm>
              <a:off x="8015778" y="1290884"/>
              <a:ext cx="3405617" cy="1201207"/>
            </a:xfrm>
            <a:prstGeom prst="rect">
              <a:avLst/>
            </a:prstGeom>
          </p:spPr>
        </p:pic>
        <p:sp>
          <p:nvSpPr>
            <p:cNvPr id="9" name="TextBox 8"/>
            <p:cNvSpPr txBox="1"/>
            <p:nvPr/>
          </p:nvSpPr>
          <p:spPr>
            <a:xfrm>
              <a:off x="8766869" y="2172536"/>
              <a:ext cx="1628972" cy="369331"/>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Bút thử điện</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5" name="Group 14"/>
          <p:cNvGrpSpPr/>
          <p:nvPr/>
        </p:nvGrpSpPr>
        <p:grpSpPr>
          <a:xfrm>
            <a:off x="8691074" y="1358205"/>
            <a:ext cx="3241393" cy="1882935"/>
            <a:chOff x="2033897" y="3917118"/>
            <a:chExt cx="3085033" cy="1811666"/>
          </a:xfrm>
        </p:grpSpPr>
        <p:pic>
          <p:nvPicPr>
            <p:cNvPr id="5" name="Picture 4"/>
            <p:cNvPicPr>
              <a:picLocks noChangeAspect="1"/>
            </p:cNvPicPr>
            <p:nvPr/>
          </p:nvPicPr>
          <p:blipFill rotWithShape="1">
            <a:blip r:embed="rId4"/>
            <a:srcRect b="50081"/>
            <a:stretch/>
          </p:blipFill>
          <p:spPr>
            <a:xfrm>
              <a:off x="2033897" y="3917118"/>
              <a:ext cx="3085033" cy="1543645"/>
            </a:xfrm>
            <a:prstGeom prst="rect">
              <a:avLst/>
            </a:prstGeom>
          </p:spPr>
        </p:pic>
        <p:sp>
          <p:nvSpPr>
            <p:cNvPr id="10" name="TextBox 9"/>
            <p:cNvSpPr txBox="1"/>
            <p:nvPr/>
          </p:nvSpPr>
          <p:spPr>
            <a:xfrm>
              <a:off x="2728924" y="5359452"/>
              <a:ext cx="1898277"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Tiếp địa hạ thế</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4" name="Group 13"/>
          <p:cNvGrpSpPr/>
          <p:nvPr/>
        </p:nvGrpSpPr>
        <p:grpSpPr>
          <a:xfrm>
            <a:off x="9328528" y="4713288"/>
            <a:ext cx="2093476" cy="1476208"/>
            <a:chOff x="8281699" y="3755997"/>
            <a:chExt cx="2571216" cy="1689537"/>
          </a:xfrm>
        </p:grpSpPr>
        <p:pic>
          <p:nvPicPr>
            <p:cNvPr id="7" name="Picture 6"/>
            <p:cNvPicPr>
              <a:picLocks noChangeAspect="1"/>
            </p:cNvPicPr>
            <p:nvPr/>
          </p:nvPicPr>
          <p:blipFill rotWithShape="1">
            <a:blip r:embed="rId5"/>
            <a:srcRect b="37416"/>
            <a:stretch/>
          </p:blipFill>
          <p:spPr>
            <a:xfrm>
              <a:off x="8281699" y="3755997"/>
              <a:ext cx="2571216" cy="1320205"/>
            </a:xfrm>
            <a:prstGeom prst="rect">
              <a:avLst/>
            </a:prstGeom>
          </p:spPr>
        </p:pic>
        <p:sp>
          <p:nvSpPr>
            <p:cNvPr id="11" name="TextBox 10"/>
            <p:cNvSpPr txBox="1"/>
            <p:nvPr/>
          </p:nvSpPr>
          <p:spPr>
            <a:xfrm>
              <a:off x="8360217" y="5076202"/>
              <a:ext cx="2135520"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Biển báo an toàn</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6" name="Group 15"/>
          <p:cNvGrpSpPr/>
          <p:nvPr/>
        </p:nvGrpSpPr>
        <p:grpSpPr>
          <a:xfrm>
            <a:off x="1069751" y="2932130"/>
            <a:ext cx="3663994" cy="1692470"/>
            <a:chOff x="1352387" y="1533587"/>
            <a:chExt cx="2672681" cy="1172668"/>
          </a:xfrm>
        </p:grpSpPr>
        <p:pic>
          <p:nvPicPr>
            <p:cNvPr id="17" name="Picture 16"/>
            <p:cNvPicPr>
              <a:picLocks noChangeAspect="1"/>
            </p:cNvPicPr>
            <p:nvPr/>
          </p:nvPicPr>
          <p:blipFill rotWithShape="1">
            <a:blip r:embed="rId6"/>
            <a:srcRect b="59502"/>
            <a:stretch/>
          </p:blipFill>
          <p:spPr>
            <a:xfrm>
              <a:off x="1352387" y="1533587"/>
              <a:ext cx="2672681" cy="876327"/>
            </a:xfrm>
            <a:prstGeom prst="rect">
              <a:avLst/>
            </a:prstGeom>
          </p:spPr>
        </p:pic>
        <p:sp>
          <p:nvSpPr>
            <p:cNvPr id="18" name="TextBox 17"/>
            <p:cNvSpPr txBox="1"/>
            <p:nvPr/>
          </p:nvSpPr>
          <p:spPr>
            <a:xfrm>
              <a:off x="2149957" y="2336923"/>
              <a:ext cx="1077539"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Mỏ lếch</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9" name="Group 18"/>
          <p:cNvGrpSpPr/>
          <p:nvPr/>
        </p:nvGrpSpPr>
        <p:grpSpPr>
          <a:xfrm>
            <a:off x="846923" y="4732771"/>
            <a:ext cx="3292223" cy="1953940"/>
            <a:chOff x="7400658" y="1188337"/>
            <a:chExt cx="3292223" cy="1953940"/>
          </a:xfrm>
        </p:grpSpPr>
        <p:pic>
          <p:nvPicPr>
            <p:cNvPr id="20" name="Picture 19"/>
            <p:cNvPicPr>
              <a:picLocks noChangeAspect="1"/>
            </p:cNvPicPr>
            <p:nvPr/>
          </p:nvPicPr>
          <p:blipFill rotWithShape="1">
            <a:blip r:embed="rId7"/>
            <a:srcRect b="46078"/>
            <a:stretch/>
          </p:blipFill>
          <p:spPr>
            <a:xfrm>
              <a:off x="7400658" y="1188337"/>
              <a:ext cx="3292223" cy="1578824"/>
            </a:xfrm>
            <a:prstGeom prst="rect">
              <a:avLst/>
            </a:prstGeom>
          </p:spPr>
        </p:pic>
        <p:sp>
          <p:nvSpPr>
            <p:cNvPr id="21" name="TextBox 20"/>
            <p:cNvSpPr txBox="1"/>
            <p:nvPr/>
          </p:nvSpPr>
          <p:spPr>
            <a:xfrm>
              <a:off x="8292958" y="2772945"/>
              <a:ext cx="1723549"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Cờ-lê các loại</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25" name="Group 24"/>
          <p:cNvGrpSpPr/>
          <p:nvPr/>
        </p:nvGrpSpPr>
        <p:grpSpPr>
          <a:xfrm>
            <a:off x="5893153" y="2440714"/>
            <a:ext cx="3298676" cy="2661389"/>
            <a:chOff x="7879223" y="3598979"/>
            <a:chExt cx="3298676" cy="2661389"/>
          </a:xfrm>
        </p:grpSpPr>
        <p:pic>
          <p:nvPicPr>
            <p:cNvPr id="26" name="Picture 25"/>
            <p:cNvPicPr>
              <a:picLocks noChangeAspect="1"/>
            </p:cNvPicPr>
            <p:nvPr/>
          </p:nvPicPr>
          <p:blipFill rotWithShape="1">
            <a:blip r:embed="rId8"/>
            <a:srcRect r="20417" b="39675"/>
            <a:stretch/>
          </p:blipFill>
          <p:spPr>
            <a:xfrm>
              <a:off x="7879223" y="3598979"/>
              <a:ext cx="3298676" cy="2292058"/>
            </a:xfrm>
            <a:prstGeom prst="rect">
              <a:avLst/>
            </a:prstGeom>
          </p:spPr>
        </p:pic>
        <p:sp>
          <p:nvSpPr>
            <p:cNvPr id="27" name="TextBox 26"/>
            <p:cNvSpPr txBox="1"/>
            <p:nvPr/>
          </p:nvSpPr>
          <p:spPr>
            <a:xfrm>
              <a:off x="8187260" y="5891036"/>
              <a:ext cx="2738250"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Kềm bấm cos thủy lực</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28" name="Group 27"/>
          <p:cNvGrpSpPr/>
          <p:nvPr/>
        </p:nvGrpSpPr>
        <p:grpSpPr>
          <a:xfrm>
            <a:off x="4847020" y="5330179"/>
            <a:ext cx="3211067" cy="1550988"/>
            <a:chOff x="1352387" y="4039825"/>
            <a:chExt cx="3211067" cy="1550988"/>
          </a:xfrm>
        </p:grpSpPr>
        <p:pic>
          <p:nvPicPr>
            <p:cNvPr id="29" name="Picture 28"/>
            <p:cNvPicPr>
              <a:picLocks noChangeAspect="1"/>
            </p:cNvPicPr>
            <p:nvPr/>
          </p:nvPicPr>
          <p:blipFill rotWithShape="1">
            <a:blip r:embed="rId9"/>
            <a:srcRect b="54841"/>
            <a:stretch/>
          </p:blipFill>
          <p:spPr>
            <a:xfrm>
              <a:off x="1352387" y="4039825"/>
              <a:ext cx="3211067" cy="1181656"/>
            </a:xfrm>
            <a:prstGeom prst="rect">
              <a:avLst/>
            </a:prstGeom>
          </p:spPr>
        </p:pic>
        <p:sp>
          <p:nvSpPr>
            <p:cNvPr id="30" name="TextBox 29"/>
            <p:cNvSpPr txBox="1"/>
            <p:nvPr/>
          </p:nvSpPr>
          <p:spPr>
            <a:xfrm>
              <a:off x="2165624" y="5221481"/>
              <a:ext cx="1433406"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Bộ lục giác</a:t>
              </a:r>
              <a:endParaRPr lang="en-US" b="1" i="1">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11929053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6443526" y="1188336"/>
            <a:ext cx="5045321" cy="2405723"/>
            <a:chOff x="7281015" y="1174281"/>
            <a:chExt cx="3699498" cy="1880216"/>
          </a:xfrm>
        </p:grpSpPr>
        <p:pic>
          <p:nvPicPr>
            <p:cNvPr id="1026" name="Picture 2" descr="http://antoanbaokhang.com/wp-content/uploads/2018/11/D%C3%82Y-%C4%90AI-AN-TO%C3%80N-d05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1015" y="1174281"/>
              <a:ext cx="3699498" cy="18802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134337" y="2685165"/>
              <a:ext cx="1992853"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Dây đai an toàn</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15" name="Group 14"/>
          <p:cNvGrpSpPr/>
          <p:nvPr/>
        </p:nvGrpSpPr>
        <p:grpSpPr>
          <a:xfrm>
            <a:off x="7622724" y="3944672"/>
            <a:ext cx="3654193" cy="2451140"/>
            <a:chOff x="8303988" y="3444567"/>
            <a:chExt cx="2709506" cy="1932602"/>
          </a:xfrm>
        </p:grpSpPr>
        <p:pic>
          <p:nvPicPr>
            <p:cNvPr id="2" name="Picture 1"/>
            <p:cNvPicPr>
              <a:picLocks noChangeAspect="1"/>
            </p:cNvPicPr>
            <p:nvPr/>
          </p:nvPicPr>
          <p:blipFill rotWithShape="1">
            <a:blip r:embed="rId3"/>
            <a:srcRect b="49959"/>
            <a:stretch/>
          </p:blipFill>
          <p:spPr>
            <a:xfrm>
              <a:off x="8303988" y="3444567"/>
              <a:ext cx="2709506" cy="1563270"/>
            </a:xfrm>
            <a:prstGeom prst="rect">
              <a:avLst/>
            </a:prstGeom>
          </p:spPr>
        </p:pic>
        <p:sp>
          <p:nvSpPr>
            <p:cNvPr id="11" name="TextBox 10"/>
            <p:cNvSpPr txBox="1"/>
            <p:nvPr/>
          </p:nvSpPr>
          <p:spPr>
            <a:xfrm>
              <a:off x="8813853" y="5007837"/>
              <a:ext cx="2199641"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Rào chắn an toàn</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7" name="Group 6"/>
          <p:cNvGrpSpPr/>
          <p:nvPr/>
        </p:nvGrpSpPr>
        <p:grpSpPr>
          <a:xfrm>
            <a:off x="2067165" y="1282756"/>
            <a:ext cx="3102363" cy="2232929"/>
            <a:chOff x="3846520" y="984173"/>
            <a:chExt cx="2368100" cy="2072818"/>
          </a:xfrm>
        </p:grpSpPr>
        <p:pic>
          <p:nvPicPr>
            <p:cNvPr id="10" name="Picture 9"/>
            <p:cNvPicPr>
              <a:picLocks noChangeAspect="1"/>
            </p:cNvPicPr>
            <p:nvPr/>
          </p:nvPicPr>
          <p:blipFill rotWithShape="1">
            <a:blip r:embed="rId4"/>
            <a:srcRect b="35475"/>
            <a:stretch/>
          </p:blipFill>
          <p:spPr>
            <a:xfrm>
              <a:off x="3846520" y="984173"/>
              <a:ext cx="2368100" cy="1690662"/>
            </a:xfrm>
            <a:prstGeom prst="rect">
              <a:avLst/>
            </a:prstGeom>
          </p:spPr>
        </p:pic>
        <p:sp>
          <p:nvSpPr>
            <p:cNvPr id="12" name="TextBox 11"/>
            <p:cNvSpPr txBox="1"/>
            <p:nvPr/>
          </p:nvSpPr>
          <p:spPr>
            <a:xfrm>
              <a:off x="4227512" y="2687659"/>
              <a:ext cx="1834156" cy="369332"/>
            </a:xfrm>
            <a:prstGeom prst="rect">
              <a:avLst/>
            </a:prstGeom>
            <a:noFill/>
          </p:spPr>
          <p:txBody>
            <a:bodyPr wrap="none" rtlCol="0">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Thang di động</a:t>
              </a:r>
              <a:endParaRPr lang="en-US" b="1" i="1">
                <a:latin typeface="Tahoma" panose="020B0604030504040204" pitchFamily="34" charset="0"/>
                <a:ea typeface="Tahoma" panose="020B0604030504040204" pitchFamily="34" charset="0"/>
                <a:cs typeface="Tahoma" panose="020B0604030504040204" pitchFamily="34" charset="0"/>
              </a:endParaRPr>
            </a:p>
          </p:txBody>
        </p:sp>
      </p:grpSp>
      <p:grpSp>
        <p:nvGrpSpPr>
          <p:cNvPr id="5" name="Group 4"/>
          <p:cNvGrpSpPr/>
          <p:nvPr/>
        </p:nvGrpSpPr>
        <p:grpSpPr>
          <a:xfrm>
            <a:off x="1589517" y="3719899"/>
            <a:ext cx="4424120" cy="2675913"/>
            <a:chOff x="3639346" y="4095856"/>
            <a:chExt cx="3210510" cy="2234769"/>
          </a:xfrm>
        </p:grpSpPr>
        <p:pic>
          <p:nvPicPr>
            <p:cNvPr id="3" name="Picture 2"/>
            <p:cNvPicPr>
              <a:picLocks noChangeAspect="1"/>
            </p:cNvPicPr>
            <p:nvPr/>
          </p:nvPicPr>
          <p:blipFill rotWithShape="1">
            <a:blip r:embed="rId5"/>
            <a:srcRect r="52331"/>
            <a:stretch/>
          </p:blipFill>
          <p:spPr>
            <a:xfrm>
              <a:off x="3639346" y="4095856"/>
              <a:ext cx="1735959" cy="2234769"/>
            </a:xfrm>
            <a:prstGeom prst="rect">
              <a:avLst/>
            </a:prstGeom>
          </p:spPr>
        </p:pic>
        <p:sp>
          <p:nvSpPr>
            <p:cNvPr id="13" name="TextBox 12"/>
            <p:cNvSpPr txBox="1"/>
            <p:nvPr/>
          </p:nvSpPr>
          <p:spPr>
            <a:xfrm>
              <a:off x="5241723" y="4751575"/>
              <a:ext cx="1608133" cy="923330"/>
            </a:xfrm>
            <a:prstGeom prst="rect">
              <a:avLst/>
            </a:prstGeom>
            <a:noFill/>
          </p:spPr>
          <p:txBody>
            <a:bodyPr wrap="none" rtlCol="0">
              <a:spAutoFit/>
            </a:bodyPr>
            <a:lstStyle/>
            <a:p>
              <a:pPr algn="ctr"/>
              <a:r>
                <a:rPr lang="en-US" b="1" i="1" smtClean="0">
                  <a:latin typeface="Tahoma" panose="020B0604030504040204" pitchFamily="34" charset="0"/>
                  <a:ea typeface="Tahoma" panose="020B0604030504040204" pitchFamily="34" charset="0"/>
                  <a:cs typeface="Tahoma" panose="020B0604030504040204" pitchFamily="34" charset="0"/>
                </a:rPr>
                <a:t>Biển báo </a:t>
              </a:r>
            </a:p>
            <a:p>
              <a:pPr algn="ctr"/>
              <a:r>
                <a:rPr lang="en-US" b="1" i="1" smtClean="0">
                  <a:latin typeface="Tahoma" panose="020B0604030504040204" pitchFamily="34" charset="0"/>
                  <a:ea typeface="Tahoma" panose="020B0604030504040204" pitchFamily="34" charset="0"/>
                  <a:cs typeface="Tahoma" panose="020B0604030504040204" pitchFamily="34" charset="0"/>
                </a:rPr>
                <a:t>công trường</a:t>
              </a:r>
            </a:p>
            <a:p>
              <a:pPr algn="ctr"/>
              <a:r>
                <a:rPr lang="en-US" b="1" i="1" smtClean="0">
                  <a:latin typeface="Tahoma" panose="020B0604030504040204" pitchFamily="34" charset="0"/>
                  <a:ea typeface="Tahoma" panose="020B0604030504040204" pitchFamily="34" charset="0"/>
                  <a:cs typeface="Tahoma" panose="020B0604030504040204" pitchFamily="34" charset="0"/>
                </a:rPr>
                <a:t>5km/h</a:t>
              </a:r>
              <a:endParaRPr lang="en-US" b="1" i="1">
                <a:latin typeface="Tahoma" panose="020B0604030504040204" pitchFamily="34" charset="0"/>
                <a:ea typeface="Tahoma" panose="020B0604030504040204" pitchFamily="34" charset="0"/>
                <a:cs typeface="Tahoma" panose="020B0604030504040204" pitchFamily="34" charset="0"/>
              </a:endParaRPr>
            </a:p>
          </p:txBody>
        </p:sp>
      </p:grpSp>
      <p:sp>
        <p:nvSpPr>
          <p:cNvPr id="16" name="TextBox 15"/>
          <p:cNvSpPr txBox="1"/>
          <p:nvPr/>
        </p:nvSpPr>
        <p:spPr>
          <a:xfrm>
            <a:off x="1589517" y="224861"/>
            <a:ext cx="9541674" cy="584775"/>
          </a:xfrm>
          <a:prstGeom prst="rect">
            <a:avLst/>
          </a:prstGeom>
          <a:noFill/>
        </p:spPr>
        <p:txBody>
          <a:bodyPr wrap="square" rtlCol="0">
            <a:spAutoFit/>
          </a:bodyPr>
          <a:lstStyle/>
          <a:p>
            <a:pPr algn="ctr"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BIỆN PHÁP ĐẢM BẢO AN TOÀN CHUNG</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539822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1862983" y="1304586"/>
            <a:ext cx="2181981" cy="1961331"/>
          </a:xfrm>
          <a:prstGeom prst="rect">
            <a:avLst/>
          </a:prstGeom>
        </p:spPr>
      </p:pic>
      <p:pic>
        <p:nvPicPr>
          <p:cNvPr id="5" name="Picture 4"/>
          <p:cNvPicPr>
            <a:picLocks noChangeAspect="1"/>
          </p:cNvPicPr>
          <p:nvPr/>
        </p:nvPicPr>
        <p:blipFill>
          <a:blip r:embed="rId3"/>
          <a:stretch>
            <a:fillRect/>
          </a:stretch>
        </p:blipFill>
        <p:spPr>
          <a:xfrm>
            <a:off x="5375304" y="1188336"/>
            <a:ext cx="1751799" cy="1751799"/>
          </a:xfrm>
          <a:prstGeom prst="rect">
            <a:avLst/>
          </a:prstGeom>
        </p:spPr>
      </p:pic>
      <p:pic>
        <p:nvPicPr>
          <p:cNvPr id="7" name="Picture 6"/>
          <p:cNvPicPr>
            <a:picLocks noChangeAspect="1"/>
          </p:cNvPicPr>
          <p:nvPr/>
        </p:nvPicPr>
        <p:blipFill>
          <a:blip r:embed="rId4"/>
          <a:stretch>
            <a:fillRect/>
          </a:stretch>
        </p:blipFill>
        <p:spPr>
          <a:xfrm>
            <a:off x="9177093" y="1357223"/>
            <a:ext cx="1939071" cy="1908694"/>
          </a:xfrm>
          <a:prstGeom prst="rect">
            <a:avLst/>
          </a:prstGeom>
        </p:spPr>
      </p:pic>
      <p:pic>
        <p:nvPicPr>
          <p:cNvPr id="8" name="Picture 7"/>
          <p:cNvPicPr>
            <a:picLocks noChangeAspect="1"/>
          </p:cNvPicPr>
          <p:nvPr/>
        </p:nvPicPr>
        <p:blipFill>
          <a:blip r:embed="rId5"/>
          <a:stretch>
            <a:fillRect/>
          </a:stretch>
        </p:blipFill>
        <p:spPr>
          <a:xfrm>
            <a:off x="1862983" y="3675127"/>
            <a:ext cx="2691213" cy="2302611"/>
          </a:xfrm>
          <a:prstGeom prst="rect">
            <a:avLst/>
          </a:prstGeom>
        </p:spPr>
      </p:pic>
      <p:pic>
        <p:nvPicPr>
          <p:cNvPr id="9" name="Picture 8"/>
          <p:cNvPicPr>
            <a:picLocks noChangeAspect="1"/>
          </p:cNvPicPr>
          <p:nvPr/>
        </p:nvPicPr>
        <p:blipFill>
          <a:blip r:embed="rId6"/>
          <a:stretch>
            <a:fillRect/>
          </a:stretch>
        </p:blipFill>
        <p:spPr>
          <a:xfrm>
            <a:off x="4879648" y="3265917"/>
            <a:ext cx="3015908" cy="2608042"/>
          </a:xfrm>
          <a:prstGeom prst="rect">
            <a:avLst/>
          </a:prstGeom>
        </p:spPr>
      </p:pic>
      <p:pic>
        <p:nvPicPr>
          <p:cNvPr id="11" name="Picture 10"/>
          <p:cNvPicPr>
            <a:picLocks noChangeAspect="1"/>
          </p:cNvPicPr>
          <p:nvPr/>
        </p:nvPicPr>
        <p:blipFill>
          <a:blip r:embed="rId7"/>
          <a:stretch>
            <a:fillRect/>
          </a:stretch>
        </p:blipFill>
        <p:spPr>
          <a:xfrm>
            <a:off x="9080787" y="3657465"/>
            <a:ext cx="2035377" cy="2559020"/>
          </a:xfrm>
          <a:prstGeom prst="rect">
            <a:avLst/>
          </a:prstGeom>
        </p:spPr>
      </p:pic>
      <p:sp>
        <p:nvSpPr>
          <p:cNvPr id="10" name="TextBox 9"/>
          <p:cNvSpPr txBox="1"/>
          <p:nvPr/>
        </p:nvSpPr>
        <p:spPr>
          <a:xfrm>
            <a:off x="1589517" y="224861"/>
            <a:ext cx="9541674" cy="584775"/>
          </a:xfrm>
          <a:prstGeom prst="rect">
            <a:avLst/>
          </a:prstGeom>
          <a:noFill/>
        </p:spPr>
        <p:txBody>
          <a:bodyPr wrap="square" rtlCol="0">
            <a:spAutoFit/>
          </a:bodyPr>
          <a:lstStyle/>
          <a:p>
            <a:pPr algn="ctr"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BIỆN PHÁP ĐẢM BẢO AN TOÀN CHUNG</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57140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1008402" y="1289135"/>
            <a:ext cx="2153541" cy="2273485"/>
          </a:xfrm>
          <a:prstGeom prst="rect">
            <a:avLst/>
          </a:prstGeom>
        </p:spPr>
      </p:pic>
      <p:pic>
        <p:nvPicPr>
          <p:cNvPr id="3" name="Picture 2"/>
          <p:cNvPicPr>
            <a:picLocks noChangeAspect="1"/>
          </p:cNvPicPr>
          <p:nvPr/>
        </p:nvPicPr>
        <p:blipFill>
          <a:blip r:embed="rId3"/>
          <a:stretch>
            <a:fillRect/>
          </a:stretch>
        </p:blipFill>
        <p:spPr>
          <a:xfrm>
            <a:off x="4326285" y="1072425"/>
            <a:ext cx="2187455" cy="2806447"/>
          </a:xfrm>
          <a:prstGeom prst="rect">
            <a:avLst/>
          </a:prstGeom>
        </p:spPr>
      </p:pic>
      <p:pic>
        <p:nvPicPr>
          <p:cNvPr id="5" name="Picture 4"/>
          <p:cNvPicPr>
            <a:picLocks noChangeAspect="1"/>
          </p:cNvPicPr>
          <p:nvPr/>
        </p:nvPicPr>
        <p:blipFill>
          <a:blip r:embed="rId4"/>
          <a:stretch>
            <a:fillRect/>
          </a:stretch>
        </p:blipFill>
        <p:spPr>
          <a:xfrm>
            <a:off x="8767985" y="1077005"/>
            <a:ext cx="2521011" cy="2797286"/>
          </a:xfrm>
          <a:prstGeom prst="rect">
            <a:avLst/>
          </a:prstGeom>
        </p:spPr>
      </p:pic>
      <p:pic>
        <p:nvPicPr>
          <p:cNvPr id="7" name="Picture 6"/>
          <p:cNvPicPr>
            <a:picLocks noChangeAspect="1"/>
          </p:cNvPicPr>
          <p:nvPr/>
        </p:nvPicPr>
        <p:blipFill>
          <a:blip r:embed="rId5"/>
          <a:stretch>
            <a:fillRect/>
          </a:stretch>
        </p:blipFill>
        <p:spPr>
          <a:xfrm>
            <a:off x="1762414" y="3908766"/>
            <a:ext cx="3595260" cy="2591067"/>
          </a:xfrm>
          <a:prstGeom prst="rect">
            <a:avLst/>
          </a:prstGeom>
        </p:spPr>
      </p:pic>
      <p:pic>
        <p:nvPicPr>
          <p:cNvPr id="8" name="Picture 7"/>
          <p:cNvPicPr>
            <a:picLocks noChangeAspect="1"/>
          </p:cNvPicPr>
          <p:nvPr/>
        </p:nvPicPr>
        <p:blipFill>
          <a:blip r:embed="rId6"/>
          <a:stretch>
            <a:fillRect/>
          </a:stretch>
        </p:blipFill>
        <p:spPr>
          <a:xfrm>
            <a:off x="6679071" y="3691783"/>
            <a:ext cx="2527868" cy="2808050"/>
          </a:xfrm>
          <a:prstGeom prst="rect">
            <a:avLst/>
          </a:prstGeom>
        </p:spPr>
      </p:pic>
      <p:sp>
        <p:nvSpPr>
          <p:cNvPr id="9" name="TextBox 8"/>
          <p:cNvSpPr txBox="1"/>
          <p:nvPr/>
        </p:nvSpPr>
        <p:spPr>
          <a:xfrm>
            <a:off x="1589517" y="224861"/>
            <a:ext cx="9541674" cy="584775"/>
          </a:xfrm>
          <a:prstGeom prst="rect">
            <a:avLst/>
          </a:prstGeom>
          <a:noFill/>
        </p:spPr>
        <p:txBody>
          <a:bodyPr wrap="square" rtlCol="0">
            <a:spAutoFit/>
          </a:bodyPr>
          <a:lstStyle/>
          <a:p>
            <a:pPr algn="ctr"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BIỆN PHÁP ĐẢM BẢO AN TOÀN CHUNG</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232575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1204958" y="1671657"/>
            <a:ext cx="3553493" cy="3494536"/>
          </a:xfrm>
          <a:prstGeom prst="rect">
            <a:avLst/>
          </a:prstGeom>
        </p:spPr>
      </p:pic>
      <p:pic>
        <p:nvPicPr>
          <p:cNvPr id="3" name="Picture 2"/>
          <p:cNvPicPr>
            <a:picLocks noChangeAspect="1"/>
          </p:cNvPicPr>
          <p:nvPr/>
        </p:nvPicPr>
        <p:blipFill>
          <a:blip r:embed="rId3"/>
          <a:stretch>
            <a:fillRect/>
          </a:stretch>
        </p:blipFill>
        <p:spPr>
          <a:xfrm>
            <a:off x="6247184" y="1034511"/>
            <a:ext cx="5751096" cy="3999431"/>
          </a:xfrm>
          <a:prstGeom prst="rect">
            <a:avLst/>
          </a:prstGeom>
        </p:spPr>
      </p:pic>
      <p:sp>
        <p:nvSpPr>
          <p:cNvPr id="5" name="Rectangle 4"/>
          <p:cNvSpPr/>
          <p:nvPr/>
        </p:nvSpPr>
        <p:spPr>
          <a:xfrm>
            <a:off x="1840193" y="5226249"/>
            <a:ext cx="3389833" cy="1477328"/>
          </a:xfrm>
          <a:prstGeom prst="rect">
            <a:avLst/>
          </a:prstGeom>
        </p:spPr>
        <p:txBody>
          <a:bodyPr wrap="square">
            <a:spAutoFit/>
          </a:bodyPr>
          <a:lstStyle/>
          <a:p>
            <a:pPr algn="just"/>
            <a:r>
              <a:rPr lang="en-US"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en-US" smtClean="0">
                <a:latin typeface="Tahoma" panose="020B0604030504040204" pitchFamily="34" charset="0"/>
                <a:ea typeface="Tahoma" panose="020B0604030504040204" pitchFamily="34" charset="0"/>
                <a:cs typeface="Tahoma" panose="020B0604030504040204" pitchFamily="34" charset="0"/>
              </a:rPr>
              <a:t>Không </a:t>
            </a:r>
            <a:r>
              <a:rPr lang="en-US">
                <a:latin typeface="Tahoma" panose="020B0604030504040204" pitchFamily="34" charset="0"/>
                <a:ea typeface="Tahoma" panose="020B0604030504040204" pitchFamily="34" charset="0"/>
                <a:cs typeface="Tahoma" panose="020B0604030504040204" pitchFamily="34" charset="0"/>
              </a:rPr>
              <a:t>đảm bảo </a:t>
            </a:r>
            <a:r>
              <a:rPr lang="en-US" smtClean="0">
                <a:latin typeface="Tahoma" panose="020B0604030504040204" pitchFamily="34" charset="0"/>
                <a:ea typeface="Tahoma" panose="020B0604030504040204" pitchFamily="34" charset="0"/>
                <a:cs typeface="Tahoma" panose="020B0604030504040204" pitchFamily="34" charset="0"/>
              </a:rPr>
              <a:t>khoảng cách </a:t>
            </a:r>
            <a:r>
              <a:rPr lang="en-US">
                <a:latin typeface="Tahoma" panose="020B0604030504040204" pitchFamily="34" charset="0"/>
                <a:ea typeface="Tahoma" panose="020B0604030504040204" pitchFamily="34" charset="0"/>
                <a:cs typeface="Tahoma" panose="020B0604030504040204" pitchFamily="34" charset="0"/>
              </a:rPr>
              <a:t>an toàn đối với </a:t>
            </a:r>
            <a:r>
              <a:rPr lang="en-US" smtClean="0">
                <a:latin typeface="Tahoma" panose="020B0604030504040204" pitchFamily="34" charset="0"/>
                <a:ea typeface="Tahoma" panose="020B0604030504040204" pitchFamily="34" charset="0"/>
                <a:cs typeface="Tahoma" panose="020B0604030504040204" pitchFamily="34" charset="0"/>
              </a:rPr>
              <a:t>phần còn </a:t>
            </a:r>
            <a:r>
              <a:rPr lang="en-US">
                <a:latin typeface="Tahoma" panose="020B0604030504040204" pitchFamily="34" charset="0"/>
                <a:ea typeface="Tahoma" panose="020B0604030504040204" pitchFamily="34" charset="0"/>
                <a:cs typeface="Tahoma" panose="020B0604030504040204" pitchFamily="34" charset="0"/>
              </a:rPr>
              <a:t>điện cao áp (ngàm </a:t>
            </a:r>
            <a:r>
              <a:rPr lang="en-US" smtClean="0">
                <a:latin typeface="Tahoma" panose="020B0604030504040204" pitchFamily="34" charset="0"/>
                <a:ea typeface="Tahoma" panose="020B0604030504040204" pitchFamily="34" charset="0"/>
                <a:cs typeface="Tahoma" panose="020B0604030504040204" pitchFamily="34" charset="0"/>
              </a:rPr>
              <a:t>trên FCO</a:t>
            </a:r>
            <a:r>
              <a:rPr lang="en-US">
                <a:latin typeface="Tahoma" panose="020B0604030504040204" pitchFamily="34" charset="0"/>
                <a:ea typeface="Tahoma" panose="020B0604030504040204" pitchFamily="34" charset="0"/>
                <a:cs typeface="Tahoma" panose="020B0604030504040204" pitchFamily="34" charset="0"/>
              </a:rPr>
              <a:t>, đầu cáp ngầm). </a:t>
            </a:r>
            <a:endParaRPr lang="en-US"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7110099" y="4949251"/>
            <a:ext cx="4401086" cy="1754326"/>
          </a:xfrm>
          <a:prstGeom prst="rect">
            <a:avLst/>
          </a:prstGeom>
        </p:spPr>
        <p:txBody>
          <a:bodyPr wrap="square">
            <a:spAutoFit/>
          </a:bodyPr>
          <a:lstStyle/>
          <a:p>
            <a:pPr algn="just"/>
            <a:r>
              <a:rPr lang="en-US" b="1" smtClean="0">
                <a:solidFill>
                  <a:srgbClr val="242021"/>
                </a:solidFill>
                <a:latin typeface="Arial-BoldMT"/>
              </a:rPr>
              <a:t>Biện pháp: </a:t>
            </a:r>
            <a:r>
              <a:rPr lang="vi-VN" smtClean="0">
                <a:solidFill>
                  <a:srgbClr val="242021"/>
                </a:solidFill>
                <a:latin typeface="Arial-BoldMT"/>
              </a:rPr>
              <a:t>Quan </a:t>
            </a:r>
            <a:r>
              <a:rPr lang="vi-VN">
                <a:solidFill>
                  <a:srgbClr val="242021"/>
                </a:solidFill>
                <a:latin typeface="Arial-BoldMT"/>
              </a:rPr>
              <a:t>sát, giữ khoảng cách an </a:t>
            </a:r>
            <a:r>
              <a:rPr lang="vi-VN" smtClean="0">
                <a:solidFill>
                  <a:srgbClr val="242021"/>
                </a:solidFill>
                <a:latin typeface="Arial-BoldMT"/>
              </a:rPr>
              <a:t>toàn</a:t>
            </a:r>
            <a:r>
              <a:rPr lang="en-US" smtClean="0">
                <a:solidFill>
                  <a:srgbClr val="242021"/>
                </a:solidFill>
                <a:latin typeface="Arial-BoldMT"/>
              </a:rPr>
              <a:t> </a:t>
            </a:r>
            <a:r>
              <a:rPr lang="vi-VN" smtClean="0">
                <a:solidFill>
                  <a:srgbClr val="242021"/>
                </a:solidFill>
                <a:latin typeface="Arial-BoldMT"/>
              </a:rPr>
              <a:t>theo </a:t>
            </a:r>
            <a:r>
              <a:rPr lang="vi-VN">
                <a:solidFill>
                  <a:srgbClr val="242021"/>
                </a:solidFill>
                <a:latin typeface="Arial-BoldMT"/>
              </a:rPr>
              <a:t>quy định, lưu ý đầu cáp </a:t>
            </a:r>
            <a:r>
              <a:rPr lang="vi-VN" smtClean="0">
                <a:solidFill>
                  <a:srgbClr val="242021"/>
                </a:solidFill>
                <a:latin typeface="Arial-BoldMT"/>
              </a:rPr>
              <a:t>ngầm,</a:t>
            </a:r>
            <a:r>
              <a:rPr lang="en-US" smtClean="0">
                <a:solidFill>
                  <a:srgbClr val="242021"/>
                </a:solidFill>
                <a:latin typeface="Arial-BoldMT"/>
              </a:rPr>
              <a:t> </a:t>
            </a:r>
            <a:r>
              <a:rPr lang="vi-VN" smtClean="0">
                <a:solidFill>
                  <a:srgbClr val="242021"/>
                </a:solidFill>
                <a:latin typeface="Arial-BoldMT"/>
              </a:rPr>
              <a:t>ngàm </a:t>
            </a:r>
            <a:r>
              <a:rPr lang="vi-VN">
                <a:solidFill>
                  <a:srgbClr val="242021"/>
                </a:solidFill>
                <a:latin typeface="Arial-BoldMT"/>
              </a:rPr>
              <a:t>trên FCO (R: 01 mét đối </a:t>
            </a:r>
            <a:r>
              <a:rPr lang="vi-VN" smtClean="0">
                <a:solidFill>
                  <a:srgbClr val="242021"/>
                </a:solidFill>
                <a:latin typeface="Arial-BoldMT"/>
              </a:rPr>
              <a:t>với</a:t>
            </a:r>
            <a:r>
              <a:rPr lang="en-US" smtClean="0">
                <a:solidFill>
                  <a:srgbClr val="242021"/>
                </a:solidFill>
                <a:latin typeface="Arial-BoldMT"/>
              </a:rPr>
              <a:t> </a:t>
            </a:r>
            <a:r>
              <a:rPr lang="vi-VN" smtClean="0">
                <a:solidFill>
                  <a:srgbClr val="242021"/>
                </a:solidFill>
                <a:latin typeface="Arial-BoldMT"/>
              </a:rPr>
              <a:t>cấp </a:t>
            </a:r>
            <a:r>
              <a:rPr lang="vi-VN">
                <a:solidFill>
                  <a:srgbClr val="242021"/>
                </a:solidFill>
                <a:latin typeface="Arial-BoldMT"/>
              </a:rPr>
              <a:t>điện áp 22 kV); không tiến </a:t>
            </a:r>
            <a:r>
              <a:rPr lang="vi-VN" smtClean="0">
                <a:solidFill>
                  <a:srgbClr val="242021"/>
                </a:solidFill>
                <a:latin typeface="Arial-BoldMT"/>
              </a:rPr>
              <a:t>vào</a:t>
            </a:r>
            <a:r>
              <a:rPr lang="en-US" smtClean="0">
                <a:solidFill>
                  <a:srgbClr val="242021"/>
                </a:solidFill>
                <a:latin typeface="Arial-BoldMT"/>
              </a:rPr>
              <a:t> </a:t>
            </a:r>
            <a:r>
              <a:rPr lang="vi-VN" smtClean="0">
                <a:solidFill>
                  <a:srgbClr val="242021"/>
                </a:solidFill>
                <a:latin typeface="Arial-BoldMT"/>
              </a:rPr>
              <a:t>khu </a:t>
            </a:r>
            <a:r>
              <a:rPr lang="vi-VN">
                <a:solidFill>
                  <a:srgbClr val="242021"/>
                </a:solidFill>
                <a:latin typeface="Arial-BoldMT"/>
              </a:rPr>
              <a:t>vực còn điện cao áp khi </a:t>
            </a:r>
            <a:r>
              <a:rPr lang="vi-VN" smtClean="0">
                <a:solidFill>
                  <a:srgbClr val="242021"/>
                </a:solidFill>
                <a:latin typeface="Arial-BoldMT"/>
              </a:rPr>
              <a:t>làm</a:t>
            </a:r>
            <a:r>
              <a:rPr lang="en-US" smtClean="0">
                <a:solidFill>
                  <a:srgbClr val="242021"/>
                </a:solidFill>
                <a:latin typeface="Arial-BoldMT"/>
              </a:rPr>
              <a:t> </a:t>
            </a:r>
            <a:r>
              <a:rPr lang="vi-VN" smtClean="0">
                <a:solidFill>
                  <a:srgbClr val="242021"/>
                </a:solidFill>
                <a:latin typeface="Arial-BoldMT"/>
              </a:rPr>
              <a:t>việc </a:t>
            </a:r>
            <a:r>
              <a:rPr lang="vi-VN">
                <a:solidFill>
                  <a:srgbClr val="242021"/>
                </a:solidFill>
                <a:latin typeface="Arial-BoldMT"/>
              </a:rPr>
              <a:t>trong trạm biến </a:t>
            </a:r>
            <a:r>
              <a:rPr lang="vi-VN" smtClean="0">
                <a:solidFill>
                  <a:srgbClr val="242021"/>
                </a:solidFill>
                <a:latin typeface="Arial-BoldMT"/>
              </a:rPr>
              <a:t>áp.</a:t>
            </a:r>
            <a:r>
              <a:rPr lang="vi-VN" smtClean="0"/>
              <a:t> </a:t>
            </a:r>
            <a:endParaRPr lang="en-US"/>
          </a:p>
        </p:txBody>
      </p:sp>
      <p:sp>
        <p:nvSpPr>
          <p:cNvPr id="8" name="Rectangle 7"/>
          <p:cNvSpPr/>
          <p:nvPr/>
        </p:nvSpPr>
        <p:spPr>
          <a:xfrm>
            <a:off x="1652186" y="1088382"/>
            <a:ext cx="4308296" cy="523220"/>
          </a:xfrm>
          <a:prstGeom prst="rect">
            <a:avLst/>
          </a:prstGeom>
        </p:spPr>
        <p:txBody>
          <a:bodyPr wrap="square">
            <a:spAutoFit/>
          </a:bodyPr>
          <a:lstStyle/>
          <a:p>
            <a:r>
              <a:rPr lang="en-US" sz="2800" b="1" i="1">
                <a:solidFill>
                  <a:srgbClr val="FF0000"/>
                </a:solidFill>
                <a:latin typeface="Tahoma" panose="020B0604030504040204" pitchFamily="34" charset="0"/>
                <a:ea typeface="Tahoma" panose="020B0604030504040204" pitchFamily="34" charset="0"/>
                <a:cs typeface="Tahoma" panose="020B0604030504040204" pitchFamily="34" charset="0"/>
              </a:rPr>
              <a:t>4</a:t>
            </a:r>
            <a:r>
              <a:rPr lang="en-US" sz="2800" b="1" i="1" smtClean="0">
                <a:solidFill>
                  <a:srgbClr val="FF0000"/>
                </a:solidFill>
                <a:latin typeface="Tahoma" panose="020B0604030504040204" pitchFamily="34" charset="0"/>
                <a:ea typeface="Tahoma" panose="020B0604030504040204" pitchFamily="34" charset="0"/>
                <a:cs typeface="Tahoma" panose="020B0604030504040204" pitchFamily="34" charset="0"/>
              </a:rPr>
              <a:t>.1. Phóng điện cao áp</a:t>
            </a:r>
            <a:endParaRPr lang="en-US" sz="2800" i="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538228" y="181192"/>
            <a:ext cx="10460052" cy="584775"/>
          </a:xfrm>
          <a:prstGeom prst="rect">
            <a:avLst/>
          </a:prstGeom>
          <a:noFill/>
        </p:spPr>
        <p:txBody>
          <a:bodyPr wrap="square" rtlCol="0">
            <a:spAutoFit/>
          </a:bodyPr>
          <a:lstStyle/>
          <a:p>
            <a:pPr algn="just"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Các yếu tố nguy hiểm và biện pháp phòng tránh </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5374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455632" y="5074631"/>
            <a:ext cx="4167501" cy="1754326"/>
          </a:xfrm>
          <a:prstGeom prst="rect">
            <a:avLst/>
          </a:prstGeom>
        </p:spPr>
        <p:txBody>
          <a:bodyPr wrap="square">
            <a:spAutoFit/>
          </a:bodyPr>
          <a:lstStyle/>
          <a:p>
            <a:r>
              <a:rPr lang="en-US"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a:t>
            </a:r>
          </a:p>
          <a:p>
            <a:pPr marL="285750" indent="-285750" algn="just">
              <a:buFont typeface="Wingdings" panose="05000000000000000000" pitchFamily="2" charset="2"/>
              <a:buChar char="ü"/>
            </a:pPr>
            <a:r>
              <a:rPr lang="vi-VN"/>
              <a:t>Chưa cô lập nguồn điện đến</a:t>
            </a:r>
            <a:br>
              <a:rPr lang="vi-VN"/>
            </a:br>
            <a:r>
              <a:rPr lang="vi-VN"/>
              <a:t>nơi làm việc (chưa cắt điện) </a:t>
            </a:r>
            <a:endParaRPr lang="en-US" smtClean="0"/>
          </a:p>
          <a:p>
            <a:pPr marL="285750" indent="-285750" algn="just">
              <a:buFont typeface="Wingdings" panose="05000000000000000000" pitchFamily="2" charset="2"/>
              <a:buChar char="ü"/>
            </a:pPr>
            <a:r>
              <a:rPr lang="vi-VN">
                <a:latin typeface="Tahoma" panose="020B0604030504040204" pitchFamily="34" charset="0"/>
                <a:ea typeface="Tahoma" panose="020B0604030504040204" pitchFamily="34" charset="0"/>
                <a:cs typeface="Tahoma" panose="020B0604030504040204" pitchFamily="34" charset="0"/>
              </a:rPr>
              <a:t>Nguồn điện rò từ các dây</a:t>
            </a:r>
            <a:br>
              <a:rPr lang="vi-VN">
                <a:latin typeface="Tahoma" panose="020B0604030504040204" pitchFamily="34" charset="0"/>
                <a:ea typeface="Tahoma" panose="020B0604030504040204" pitchFamily="34" charset="0"/>
                <a:cs typeface="Tahoma" panose="020B0604030504040204" pitchFamily="34" charset="0"/>
              </a:rPr>
            </a:br>
            <a:r>
              <a:rPr lang="en-US" smtClean="0">
                <a:latin typeface="Tahoma" panose="020B0604030504040204" pitchFamily="34" charset="0"/>
                <a:ea typeface="Tahoma" panose="020B0604030504040204" pitchFamily="34" charset="0"/>
                <a:cs typeface="Tahoma" panose="020B0604030504040204" pitchFamily="34" charset="0"/>
              </a:rPr>
              <a:t>điện xung quanh</a:t>
            </a:r>
            <a:r>
              <a:rPr lang="vi-VN" smtClean="0">
                <a:latin typeface="Tahoma" panose="020B0604030504040204" pitchFamily="34" charset="0"/>
                <a:ea typeface="Tahoma" panose="020B0604030504040204" pitchFamily="34" charset="0"/>
                <a:cs typeface="Tahoma" panose="020B0604030504040204" pitchFamily="34" charset="0"/>
              </a:rPr>
              <a:t> </a:t>
            </a:r>
            <a:r>
              <a:rPr lang="vi-VN">
                <a:latin typeface="Tahoma" panose="020B0604030504040204" pitchFamily="34" charset="0"/>
                <a:ea typeface="Tahoma" panose="020B0604030504040204" pitchFamily="34" charset="0"/>
                <a:cs typeface="Tahoma" panose="020B0604030504040204" pitchFamily="34" charset="0"/>
              </a:rPr>
              <a:t>bong tróc</a:t>
            </a:r>
            <a:br>
              <a:rPr lang="vi-VN">
                <a:latin typeface="Tahoma" panose="020B0604030504040204" pitchFamily="34" charset="0"/>
                <a:ea typeface="Tahoma" panose="020B0604030504040204" pitchFamily="34" charset="0"/>
                <a:cs typeface="Tahoma" panose="020B0604030504040204" pitchFamily="34" charset="0"/>
              </a:rPr>
            </a:br>
            <a:r>
              <a:rPr lang="vi-VN">
                <a:latin typeface="Tahoma" panose="020B0604030504040204" pitchFamily="34" charset="0"/>
                <a:ea typeface="Tahoma" panose="020B0604030504040204" pitchFamily="34" charset="0"/>
                <a:cs typeface="Tahoma" panose="020B0604030504040204" pitchFamily="34" charset="0"/>
              </a:rPr>
              <a:t>chạm vào kết cấu kim loại. </a:t>
            </a:r>
            <a:endParaRPr lang="en-US"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882212" y="5213130"/>
            <a:ext cx="4606185" cy="1477328"/>
          </a:xfrm>
          <a:prstGeom prst="rect">
            <a:avLst/>
          </a:prstGeom>
        </p:spPr>
        <p:txBody>
          <a:bodyPr wrap="square">
            <a:spAutoFit/>
          </a:bodyPr>
          <a:lstStyle/>
          <a:p>
            <a:pPr algn="just"/>
            <a:r>
              <a:rPr lang="en-US"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a:t>
            </a:r>
          </a:p>
          <a:p>
            <a:pPr marL="285750" indent="-285750" algn="just">
              <a:buFont typeface="Wingdings" panose="05000000000000000000" pitchFamily="2" charset="2"/>
              <a:buChar char="ü"/>
            </a:pPr>
            <a:r>
              <a:rPr lang="vi-VN" smtClean="0"/>
              <a:t>Cô </a:t>
            </a:r>
            <a:r>
              <a:rPr lang="vi-VN"/>
              <a:t>lập nguồn điện đến nơi </a:t>
            </a:r>
            <a:r>
              <a:rPr lang="vi-VN" smtClean="0"/>
              <a:t>làm</a:t>
            </a:r>
            <a:r>
              <a:rPr lang="en-US" smtClean="0"/>
              <a:t> </a:t>
            </a:r>
            <a:r>
              <a:rPr lang="vi-VN" smtClean="0"/>
              <a:t>việc.</a:t>
            </a:r>
            <a:endParaRPr lang="en-US" smtClean="0"/>
          </a:p>
          <a:p>
            <a:pPr marL="285750" indent="-285750" algn="just">
              <a:buFont typeface="Wingdings" panose="05000000000000000000" pitchFamily="2" charset="2"/>
              <a:buChar char="ü"/>
            </a:pPr>
            <a:r>
              <a:rPr lang="vi-VN" smtClean="0"/>
              <a:t>Quan </a:t>
            </a:r>
            <a:r>
              <a:rPr lang="vi-VN"/>
              <a:t>sát kỹ hiện trường, thử điện</a:t>
            </a:r>
            <a:br>
              <a:rPr lang="vi-VN"/>
            </a:br>
            <a:r>
              <a:rPr lang="vi-VN"/>
              <a:t>vị trí tiến hành công tác để đảm bảo</a:t>
            </a:r>
            <a:br>
              <a:rPr lang="vi-VN"/>
            </a:br>
            <a:r>
              <a:rPr lang="vi-VN"/>
              <a:t>đã cắt điện; treo biển báo</a:t>
            </a:r>
            <a:r>
              <a:rPr lang="vi-VN" smtClean="0"/>
              <a:t>. </a:t>
            </a:r>
            <a:r>
              <a:rPr lang="en-US" smtClean="0"/>
              <a:t> </a:t>
            </a:r>
            <a:endParaRPr lang="en-US"/>
          </a:p>
        </p:txBody>
      </p:sp>
      <p:sp>
        <p:nvSpPr>
          <p:cNvPr id="8" name="Rectangle 7"/>
          <p:cNvSpPr/>
          <p:nvPr/>
        </p:nvSpPr>
        <p:spPr>
          <a:xfrm>
            <a:off x="1652186" y="1088382"/>
            <a:ext cx="4308296" cy="461665"/>
          </a:xfrm>
          <a:prstGeom prst="rect">
            <a:avLst/>
          </a:prstGeom>
        </p:spPr>
        <p:txBody>
          <a:bodyPr wrap="square">
            <a:spAutoFit/>
          </a:bodyPr>
          <a:lstStyle/>
          <a:p>
            <a:r>
              <a:rPr lang="en-US" sz="2400" b="1" i="1">
                <a:solidFill>
                  <a:srgbClr val="FF0000"/>
                </a:solidFill>
                <a:latin typeface="Tahoma" panose="020B0604030504040204" pitchFamily="34" charset="0"/>
                <a:ea typeface="Tahoma" panose="020B0604030504040204" pitchFamily="34" charset="0"/>
                <a:cs typeface="Tahoma" panose="020B0604030504040204" pitchFamily="34" charset="0"/>
              </a:rPr>
              <a:t>4</a:t>
            </a:r>
            <a:r>
              <a:rPr lang="en-US" sz="2400" b="1" i="1" smtClean="0">
                <a:solidFill>
                  <a:srgbClr val="FF0000"/>
                </a:solidFill>
                <a:latin typeface="Tahoma" panose="020B0604030504040204" pitchFamily="34" charset="0"/>
                <a:ea typeface="Tahoma" panose="020B0604030504040204" pitchFamily="34" charset="0"/>
                <a:cs typeface="Tahoma" panose="020B0604030504040204" pitchFamily="34" charset="0"/>
              </a:rPr>
              <a:t>.2. Giật điện hạ áp</a:t>
            </a:r>
            <a:endParaRPr lang="en-US" sz="2400" i="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a:stretch>
            <a:fillRect/>
          </a:stretch>
        </p:blipFill>
        <p:spPr>
          <a:xfrm>
            <a:off x="1704303" y="1802693"/>
            <a:ext cx="3144696" cy="3271938"/>
          </a:xfrm>
          <a:prstGeom prst="rect">
            <a:avLst/>
          </a:prstGeom>
        </p:spPr>
      </p:pic>
      <p:pic>
        <p:nvPicPr>
          <p:cNvPr id="10" name="Picture 9"/>
          <p:cNvPicPr>
            <a:picLocks noChangeAspect="1"/>
          </p:cNvPicPr>
          <p:nvPr/>
        </p:nvPicPr>
        <p:blipFill>
          <a:blip r:embed="rId3"/>
          <a:stretch>
            <a:fillRect/>
          </a:stretch>
        </p:blipFill>
        <p:spPr>
          <a:xfrm>
            <a:off x="6489106" y="1034511"/>
            <a:ext cx="4782797" cy="4166490"/>
          </a:xfrm>
          <a:prstGeom prst="rect">
            <a:avLst/>
          </a:prstGeom>
        </p:spPr>
      </p:pic>
      <p:sp>
        <p:nvSpPr>
          <p:cNvPr id="9" name="TextBox 8"/>
          <p:cNvSpPr txBox="1"/>
          <p:nvPr/>
        </p:nvSpPr>
        <p:spPr>
          <a:xfrm>
            <a:off x="1538228" y="181192"/>
            <a:ext cx="10460052" cy="584775"/>
          </a:xfrm>
          <a:prstGeom prst="rect">
            <a:avLst/>
          </a:prstGeom>
          <a:noFill/>
        </p:spPr>
        <p:txBody>
          <a:bodyPr wrap="square" rtlCol="0">
            <a:spAutoFit/>
          </a:bodyPr>
          <a:lstStyle/>
          <a:p>
            <a:pPr algn="just"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Các yếu tố nguy hiểm và biện pháp phòng tránh </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3595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589518" y="5765487"/>
            <a:ext cx="4820336" cy="707886"/>
          </a:xfrm>
          <a:prstGeom prst="rect">
            <a:avLst/>
          </a:prstGeom>
        </p:spPr>
        <p:txBody>
          <a:bodyPr wrap="square">
            <a:spAutoFit/>
          </a:bodyPr>
          <a:lstStyle/>
          <a:p>
            <a:pPr algn="just"/>
            <a:r>
              <a:rPr lang="en-US" sz="2000" b="1" smtClean="0">
                <a:solidFill>
                  <a:srgbClr val="242021"/>
                </a:solidFill>
                <a:latin typeface="Arial" panose="020B0604020202020204" pitchFamily="34" charset="0"/>
                <a:ea typeface="Tahoma" panose="020B0604030504040204" pitchFamily="34" charset="0"/>
                <a:cs typeface="Arial" panose="020B0604020202020204" pitchFamily="34" charset="0"/>
              </a:rPr>
              <a:t>Nguyên nhân: </a:t>
            </a:r>
            <a:r>
              <a:rPr lang="vi-VN" sz="2000" smtClean="0">
                <a:latin typeface="Arial" panose="020B0604020202020204" pitchFamily="34" charset="0"/>
                <a:cs typeface="Arial" panose="020B0604020202020204" pitchFamily="34" charset="0"/>
              </a:rPr>
              <a:t>Điện phát</a:t>
            </a:r>
            <a:r>
              <a:rPr lang="en-US" sz="2000" smtClean="0">
                <a:latin typeface="Arial" panose="020B0604020202020204" pitchFamily="34" charset="0"/>
                <a:cs typeface="Arial" panose="020B0604020202020204" pitchFamily="34" charset="0"/>
              </a:rPr>
              <a:t> </a:t>
            </a:r>
            <a:r>
              <a:rPr lang="vi-VN" sz="2000" smtClean="0">
                <a:latin typeface="Arial" panose="020B0604020202020204" pitchFamily="34" charset="0"/>
                <a:cs typeface="Arial" panose="020B0604020202020204" pitchFamily="34" charset="0"/>
              </a:rPr>
              <a:t>ngược </a:t>
            </a:r>
            <a:r>
              <a:rPr lang="vi-VN" sz="2000">
                <a:latin typeface="Arial" panose="020B0604020202020204" pitchFamily="34" charset="0"/>
                <a:cs typeface="Arial" panose="020B0604020202020204" pitchFamily="34" charset="0"/>
              </a:rPr>
              <a:t>từ </a:t>
            </a:r>
            <a:r>
              <a:rPr lang="vi-VN" sz="2000" smtClean="0">
                <a:latin typeface="Arial" panose="020B0604020202020204" pitchFamily="34" charset="0"/>
                <a:cs typeface="Arial" panose="020B0604020202020204" pitchFamily="34" charset="0"/>
              </a:rPr>
              <a:t>máy</a:t>
            </a:r>
            <a:r>
              <a:rPr lang="en-US" sz="2000" smtClean="0">
                <a:latin typeface="Arial" panose="020B0604020202020204" pitchFamily="34" charset="0"/>
                <a:cs typeface="Arial" panose="020B0604020202020204" pitchFamily="34" charset="0"/>
              </a:rPr>
              <a:t> </a:t>
            </a:r>
            <a:r>
              <a:rPr lang="vi-VN" sz="2000" smtClean="0">
                <a:latin typeface="Arial" panose="020B0604020202020204" pitchFamily="34" charset="0"/>
                <a:cs typeface="Arial" panose="020B0604020202020204" pitchFamily="34" charset="0"/>
              </a:rPr>
              <a:t>phát </a:t>
            </a:r>
            <a:r>
              <a:rPr lang="vi-VN" sz="2000">
                <a:latin typeface="Arial" panose="020B0604020202020204" pitchFamily="34" charset="0"/>
                <a:cs typeface="Arial" panose="020B0604020202020204" pitchFamily="34" charset="0"/>
              </a:rPr>
              <a:t>khách </a:t>
            </a:r>
            <a:r>
              <a:rPr lang="vi-VN" sz="2000" smtClean="0">
                <a:latin typeface="Arial" panose="020B0604020202020204" pitchFamily="34" charset="0"/>
                <a:cs typeface="Arial" panose="020B0604020202020204" pitchFamily="34" charset="0"/>
              </a:rPr>
              <a:t>hang</a:t>
            </a:r>
            <a:r>
              <a:rPr lang="en-US" sz="2000" smtClean="0">
                <a:latin typeface="Arial" panose="020B0604020202020204" pitchFamily="34" charset="0"/>
                <a:cs typeface="Arial" panose="020B0604020202020204" pitchFamily="34" charset="0"/>
              </a:rPr>
              <a:t> đến trạm biến áp</a:t>
            </a:r>
            <a:r>
              <a:rPr lang="vi-VN" sz="2000" smtClean="0">
                <a:latin typeface="Arial" panose="020B0604020202020204" pitchFamily="34" charset="0"/>
                <a:cs typeface="Arial" panose="020B0604020202020204" pitchFamily="34" charset="0"/>
              </a:rPr>
              <a:t>. </a:t>
            </a:r>
            <a:r>
              <a:rPr lang="en-US" sz="2000" smtClean="0"/>
              <a:t> </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7543376" y="5245337"/>
            <a:ext cx="4606185" cy="1323439"/>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a:t>
            </a:r>
          </a:p>
          <a:p>
            <a:pPr marL="285750" indent="-285750" algn="just">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Cô lập MCCB/cầu </a:t>
            </a:r>
            <a:r>
              <a:rPr lang="en-US" sz="2000" smtClean="0">
                <a:latin typeface="Tahoma" panose="020B0604030504040204" pitchFamily="34" charset="0"/>
                <a:ea typeface="Tahoma" panose="020B0604030504040204" pitchFamily="34" charset="0"/>
                <a:cs typeface="Tahoma" panose="020B0604030504040204" pitchFamily="34" charset="0"/>
              </a:rPr>
              <a:t>dao hạ thế.</a:t>
            </a:r>
          </a:p>
          <a:p>
            <a:pPr marL="285750" indent="-285750" algn="just">
              <a:buFont typeface="Wingdings" panose="05000000000000000000" pitchFamily="2" charset="2"/>
              <a:buChar char="ü"/>
            </a:pPr>
            <a:r>
              <a:rPr lang="en-US" sz="2000" smtClean="0">
                <a:latin typeface="Tahoma" panose="020B0604030504040204" pitchFamily="34" charset="0"/>
                <a:ea typeface="Tahoma" panose="020B0604030504040204" pitchFamily="34" charset="0"/>
                <a:cs typeface="Tahoma" panose="020B0604030504040204" pitchFamily="34" charset="0"/>
              </a:rPr>
              <a:t>Thử </a:t>
            </a:r>
            <a:r>
              <a:rPr lang="en-US" sz="2000">
                <a:latin typeface="Tahoma" panose="020B0604030504040204" pitchFamily="34" charset="0"/>
                <a:ea typeface="Tahoma" panose="020B0604030504040204" pitchFamily="34" charset="0"/>
                <a:cs typeface="Tahoma" panose="020B0604030504040204" pitchFamily="34" charset="0"/>
              </a:rPr>
              <a:t>điện, tiếp </a:t>
            </a:r>
            <a:r>
              <a:rPr lang="en-US" sz="2000" smtClean="0">
                <a:latin typeface="Tahoma" panose="020B0604030504040204" pitchFamily="34" charset="0"/>
                <a:ea typeface="Tahoma" panose="020B0604030504040204" pitchFamily="34" charset="0"/>
                <a:cs typeface="Tahoma" panose="020B0604030504040204" pitchFamily="34" charset="0"/>
              </a:rPr>
              <a:t>địa hạ thế, treo </a:t>
            </a:r>
            <a:r>
              <a:rPr lang="en-US" sz="2000">
                <a:latin typeface="Tahoma" panose="020B0604030504040204" pitchFamily="34" charset="0"/>
                <a:ea typeface="Tahoma" panose="020B0604030504040204" pitchFamily="34" charset="0"/>
                <a:cs typeface="Tahoma" panose="020B0604030504040204" pitchFamily="34" charset="0"/>
              </a:rPr>
              <a:t>biển báo. </a:t>
            </a:r>
          </a:p>
        </p:txBody>
      </p:sp>
      <p:sp>
        <p:nvSpPr>
          <p:cNvPr id="8" name="Rectangle 7"/>
          <p:cNvSpPr/>
          <p:nvPr/>
        </p:nvSpPr>
        <p:spPr>
          <a:xfrm>
            <a:off x="1464178" y="1122565"/>
            <a:ext cx="6133033" cy="461665"/>
          </a:xfrm>
          <a:prstGeom prst="rect">
            <a:avLst/>
          </a:prstGeom>
        </p:spPr>
        <p:txBody>
          <a:bodyPr wrap="square">
            <a:spAutoFit/>
          </a:bodyPr>
          <a:lstStyle/>
          <a:p>
            <a:r>
              <a:rPr lang="en-US" sz="2400" b="1" i="1">
                <a:solidFill>
                  <a:srgbClr val="FF0000"/>
                </a:solidFill>
                <a:latin typeface="Tahoma" panose="020B0604030504040204" pitchFamily="34" charset="0"/>
                <a:ea typeface="Tahoma" panose="020B0604030504040204" pitchFamily="34" charset="0"/>
                <a:cs typeface="Tahoma" panose="020B0604030504040204" pitchFamily="34" charset="0"/>
              </a:rPr>
              <a:t>4</a:t>
            </a:r>
            <a:r>
              <a:rPr lang="en-US" sz="2400" b="1" i="1" smtClean="0">
                <a:solidFill>
                  <a:srgbClr val="FF0000"/>
                </a:solidFill>
                <a:latin typeface="Tahoma" panose="020B0604030504040204" pitchFamily="34" charset="0"/>
                <a:ea typeface="Tahoma" panose="020B0604030504040204" pitchFamily="34" charset="0"/>
                <a:cs typeface="Tahoma" panose="020B0604030504040204" pitchFamily="34" charset="0"/>
              </a:rPr>
              <a:t>.3. Giật điện do máy phát khách hàng</a:t>
            </a:r>
            <a:endParaRPr lang="en-US" sz="2400" i="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a:stretch>
            <a:fillRect/>
          </a:stretch>
        </p:blipFill>
        <p:spPr>
          <a:xfrm>
            <a:off x="1222047" y="1741120"/>
            <a:ext cx="4976812" cy="3950379"/>
          </a:xfrm>
          <a:prstGeom prst="rect">
            <a:avLst/>
          </a:prstGeom>
        </p:spPr>
      </p:pic>
      <p:pic>
        <p:nvPicPr>
          <p:cNvPr id="3" name="Picture 2"/>
          <p:cNvPicPr>
            <a:picLocks noChangeAspect="1"/>
          </p:cNvPicPr>
          <p:nvPr/>
        </p:nvPicPr>
        <p:blipFill rotWithShape="1">
          <a:blip r:embed="rId3"/>
          <a:srcRect b="1884"/>
          <a:stretch/>
        </p:blipFill>
        <p:spPr>
          <a:xfrm>
            <a:off x="7543376" y="1070524"/>
            <a:ext cx="4389113" cy="4069964"/>
          </a:xfrm>
          <a:prstGeom prst="rect">
            <a:avLst/>
          </a:prstGeom>
        </p:spPr>
      </p:pic>
      <p:sp>
        <p:nvSpPr>
          <p:cNvPr id="9" name="TextBox 8"/>
          <p:cNvSpPr txBox="1"/>
          <p:nvPr/>
        </p:nvSpPr>
        <p:spPr>
          <a:xfrm>
            <a:off x="1538228" y="181192"/>
            <a:ext cx="10460052" cy="584775"/>
          </a:xfrm>
          <a:prstGeom prst="rect">
            <a:avLst/>
          </a:prstGeom>
          <a:noFill/>
        </p:spPr>
        <p:txBody>
          <a:bodyPr wrap="square" rtlCol="0">
            <a:spAutoFit/>
          </a:bodyPr>
          <a:lstStyle/>
          <a:p>
            <a:pPr algn="just"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Các yếu tố nguy hiểm và biện pháp phòng tránh </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0422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464179" y="5103674"/>
            <a:ext cx="4400912" cy="1477328"/>
          </a:xfrm>
          <a:prstGeom prst="rect">
            <a:avLst/>
          </a:prstGeom>
        </p:spPr>
        <p:txBody>
          <a:bodyPr wrap="square">
            <a:spAutoFit/>
          </a:bodyPr>
          <a:lstStyle/>
          <a:p>
            <a:r>
              <a:rPr lang="en-US"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a:t>
            </a:r>
          </a:p>
          <a:p>
            <a:pPr marL="285750" indent="-285750" algn="just">
              <a:buFont typeface="Wingdings" panose="05000000000000000000" pitchFamily="2" charset="2"/>
              <a:buChar char="ü"/>
            </a:pPr>
            <a:r>
              <a:rPr lang="en-US">
                <a:latin typeface="Tahoma" panose="020B0604030504040204" pitchFamily="34" charset="0"/>
                <a:ea typeface="Tahoma" panose="020B0604030504040204" pitchFamily="34" charset="0"/>
                <a:cs typeface="Tahoma" panose="020B0604030504040204" pitchFamily="34" charset="0"/>
              </a:rPr>
              <a:t>Do không tuân thủ </a:t>
            </a:r>
            <a:r>
              <a:rPr lang="en-US" smtClean="0">
                <a:latin typeface="Tahoma" panose="020B0604030504040204" pitchFamily="34" charset="0"/>
                <a:ea typeface="Tahoma" panose="020B0604030504040204" pitchFamily="34" charset="0"/>
                <a:cs typeface="Tahoma" panose="020B0604030504040204" pitchFamily="34" charset="0"/>
              </a:rPr>
              <a:t>sử dụng dây </a:t>
            </a:r>
            <a:r>
              <a:rPr lang="en-US">
                <a:latin typeface="Tahoma" panose="020B0604030504040204" pitchFamily="34" charset="0"/>
                <a:ea typeface="Tahoma" panose="020B0604030504040204" pitchFamily="34" charset="0"/>
                <a:cs typeface="Tahoma" panose="020B0604030504040204" pitchFamily="34" charset="0"/>
              </a:rPr>
              <a:t>an </a:t>
            </a:r>
            <a:r>
              <a:rPr lang="en-US" smtClean="0">
                <a:latin typeface="Tahoma" panose="020B0604030504040204" pitchFamily="34" charset="0"/>
                <a:ea typeface="Tahoma" panose="020B0604030504040204" pitchFamily="34" charset="0"/>
                <a:cs typeface="Tahoma" panose="020B0604030504040204" pitchFamily="34" charset="0"/>
              </a:rPr>
              <a:t>toàn, có 2 dây quàng</a:t>
            </a:r>
          </a:p>
          <a:p>
            <a:pPr marL="285750" indent="-285750" algn="just">
              <a:buFont typeface="Wingdings" panose="05000000000000000000" pitchFamily="2" charset="2"/>
              <a:buChar char="ü"/>
            </a:pPr>
            <a:r>
              <a:rPr lang="en-US">
                <a:latin typeface="Tahoma" panose="020B0604030504040204" pitchFamily="34" charset="0"/>
                <a:ea typeface="Tahoma" panose="020B0604030504040204" pitchFamily="34" charset="0"/>
                <a:cs typeface="Tahoma" panose="020B0604030504040204" pitchFamily="34" charset="0"/>
              </a:rPr>
              <a:t>Quàng dây vào vị trí </a:t>
            </a:r>
            <a:r>
              <a:rPr lang="en-US" smtClean="0">
                <a:latin typeface="Tahoma" panose="020B0604030504040204" pitchFamily="34" charset="0"/>
                <a:ea typeface="Tahoma" panose="020B0604030504040204" pitchFamily="34" charset="0"/>
                <a:cs typeface="Tahoma" panose="020B0604030504040204" pitchFamily="34" charset="0"/>
              </a:rPr>
              <a:t>không chắc </a:t>
            </a:r>
            <a:r>
              <a:rPr lang="en-US">
                <a:latin typeface="Tahoma" panose="020B0604030504040204" pitchFamily="34" charset="0"/>
                <a:ea typeface="Tahoma" panose="020B0604030504040204" pitchFamily="34" charset="0"/>
                <a:cs typeface="Tahoma" panose="020B0604030504040204" pitchFamily="34" charset="0"/>
              </a:rPr>
              <a:t>chắn </a:t>
            </a:r>
            <a:r>
              <a:rPr lang="en-US" smtClean="0">
                <a:latin typeface="Tahoma" panose="020B0604030504040204" pitchFamily="34" charset="0"/>
                <a:ea typeface="Tahoma" panose="020B0604030504040204" pitchFamily="34" charset="0"/>
                <a:cs typeface="Tahoma" panose="020B0604030504040204" pitchFamily="34" charset="0"/>
              </a:rPr>
              <a:t> </a:t>
            </a:r>
          </a:p>
          <a:p>
            <a:pPr marL="285750" indent="-285750" algn="just">
              <a:buFont typeface="Wingdings" panose="05000000000000000000" pitchFamily="2" charset="2"/>
              <a:buChar char="ü"/>
            </a:pPr>
            <a:r>
              <a:rPr lang="en-US">
                <a:latin typeface="Tahoma" panose="020B0604030504040204" pitchFamily="34" charset="0"/>
                <a:ea typeface="Tahoma" panose="020B0604030504040204" pitchFamily="34" charset="0"/>
                <a:cs typeface="Tahoma" panose="020B0604030504040204" pitchFamily="34" charset="0"/>
              </a:rPr>
              <a:t>Đứng, bám vào vị trí </a:t>
            </a:r>
            <a:r>
              <a:rPr lang="en-US" smtClean="0">
                <a:latin typeface="Tahoma" panose="020B0604030504040204" pitchFamily="34" charset="0"/>
                <a:ea typeface="Tahoma" panose="020B0604030504040204" pitchFamily="34" charset="0"/>
                <a:cs typeface="Tahoma" panose="020B0604030504040204" pitchFamily="34" charset="0"/>
              </a:rPr>
              <a:t>không chắc chắn.</a:t>
            </a:r>
            <a:endParaRPr lang="en-US"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984473" y="4949785"/>
            <a:ext cx="4785934" cy="1754326"/>
          </a:xfrm>
          <a:prstGeom prst="rect">
            <a:avLst/>
          </a:prstGeom>
        </p:spPr>
        <p:txBody>
          <a:bodyPr wrap="square">
            <a:spAutoFit/>
          </a:bodyPr>
          <a:lstStyle/>
          <a:p>
            <a:pPr algn="just"/>
            <a:r>
              <a:rPr lang="en-US"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a:t>
            </a:r>
          </a:p>
          <a:p>
            <a:pPr marL="285750" indent="-285750" algn="just">
              <a:buFont typeface="Wingdings" panose="05000000000000000000" pitchFamily="2" charset="2"/>
              <a:buChar char="ü"/>
            </a:pPr>
            <a:r>
              <a:rPr lang="en-US">
                <a:latin typeface="Tahoma" panose="020B0604030504040204" pitchFamily="34" charset="0"/>
                <a:ea typeface="Tahoma" panose="020B0604030504040204" pitchFamily="34" charset="0"/>
                <a:cs typeface="Tahoma" panose="020B0604030504040204" pitchFamily="34" charset="0"/>
              </a:rPr>
              <a:t>Sử dụng thang, dây an </a:t>
            </a:r>
            <a:r>
              <a:rPr lang="en-US" smtClean="0">
                <a:latin typeface="Tahoma" panose="020B0604030504040204" pitchFamily="34" charset="0"/>
                <a:ea typeface="Tahoma" panose="020B0604030504040204" pitchFamily="34" charset="0"/>
                <a:cs typeface="Tahoma" panose="020B0604030504040204" pitchFamily="34" charset="0"/>
              </a:rPr>
              <a:t>toàn 2 </a:t>
            </a:r>
            <a:r>
              <a:rPr lang="en-US">
                <a:latin typeface="Tahoma" panose="020B0604030504040204" pitchFamily="34" charset="0"/>
                <a:ea typeface="Tahoma" panose="020B0604030504040204" pitchFamily="34" charset="0"/>
                <a:cs typeface="Tahoma" panose="020B0604030504040204" pitchFamily="34" charset="0"/>
              </a:rPr>
              <a:t>dây quàng hoặc sử </a:t>
            </a:r>
            <a:r>
              <a:rPr lang="en-US" smtClean="0">
                <a:latin typeface="Tahoma" panose="020B0604030504040204" pitchFamily="34" charset="0"/>
                <a:ea typeface="Tahoma" panose="020B0604030504040204" pitchFamily="34" charset="0"/>
                <a:cs typeface="Tahoma" panose="020B0604030504040204" pitchFamily="34" charset="0"/>
              </a:rPr>
              <a:t>dụng xe </a:t>
            </a:r>
            <a:r>
              <a:rPr lang="en-US">
                <a:latin typeface="Tahoma" panose="020B0604030504040204" pitchFamily="34" charset="0"/>
                <a:ea typeface="Tahoma" panose="020B0604030504040204" pitchFamily="34" charset="0"/>
                <a:cs typeface="Tahoma" panose="020B0604030504040204" pitchFamily="34" charset="0"/>
              </a:rPr>
              <a:t>gàu hỗ trợ. </a:t>
            </a:r>
            <a:endParaRPr lang="en-US"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a:latin typeface="Tahoma" panose="020B0604030504040204" pitchFamily="34" charset="0"/>
                <a:ea typeface="Tahoma" panose="020B0604030504040204" pitchFamily="34" charset="0"/>
                <a:cs typeface="Tahoma" panose="020B0604030504040204" pitchFamily="34" charset="0"/>
              </a:rPr>
              <a:t>Quàng dây vào vị trí </a:t>
            </a:r>
            <a:r>
              <a:rPr lang="en-US" smtClean="0">
                <a:latin typeface="Tahoma" panose="020B0604030504040204" pitchFamily="34" charset="0"/>
                <a:ea typeface="Tahoma" panose="020B0604030504040204" pitchFamily="34" charset="0"/>
                <a:cs typeface="Tahoma" panose="020B0604030504040204" pitchFamily="34" charset="0"/>
              </a:rPr>
              <a:t>chắc chắn</a:t>
            </a:r>
            <a:r>
              <a:rPr lang="en-US">
                <a:latin typeface="Tahoma" panose="020B0604030504040204" pitchFamily="34" charset="0"/>
                <a:ea typeface="Tahoma" panose="020B0604030504040204" pitchFamily="34" charset="0"/>
                <a:cs typeface="Tahoma" panose="020B0604030504040204" pitchFamily="34" charset="0"/>
              </a:rPr>
              <a:t>. </a:t>
            </a:r>
            <a:endParaRPr lang="en-US"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vi-VN">
                <a:latin typeface="Tahoma" panose="020B0604030504040204" pitchFamily="34" charset="0"/>
                <a:ea typeface="Tahoma" panose="020B0604030504040204" pitchFamily="34" charset="0"/>
                <a:cs typeface="Tahoma" panose="020B0604030504040204" pitchFamily="34" charset="0"/>
              </a:rPr>
              <a:t>Kiểm tra, quan sát độ chịu </a:t>
            </a:r>
            <a:r>
              <a:rPr lang="vi-VN" smtClean="0">
                <a:latin typeface="Tahoma" panose="020B0604030504040204" pitchFamily="34" charset="0"/>
                <a:ea typeface="Tahoma" panose="020B0604030504040204" pitchFamily="34" charset="0"/>
                <a:cs typeface="Tahoma" panose="020B0604030504040204" pitchFamily="34" charset="0"/>
              </a:rPr>
              <a:t>lực</a:t>
            </a:r>
            <a:r>
              <a:rPr lang="en-US" smtClean="0">
                <a:latin typeface="Tahoma" panose="020B0604030504040204" pitchFamily="34" charset="0"/>
                <a:ea typeface="Tahoma" panose="020B0604030504040204" pitchFamily="34" charset="0"/>
                <a:cs typeface="Tahoma" panose="020B0604030504040204" pitchFamily="34" charset="0"/>
              </a:rPr>
              <a:t> </a:t>
            </a:r>
            <a:r>
              <a:rPr lang="vi-VN" smtClean="0">
                <a:latin typeface="Tahoma" panose="020B0604030504040204" pitchFamily="34" charset="0"/>
                <a:ea typeface="Tahoma" panose="020B0604030504040204" pitchFamily="34" charset="0"/>
                <a:cs typeface="Tahoma" panose="020B0604030504040204" pitchFamily="34" charset="0"/>
              </a:rPr>
              <a:t>của </a:t>
            </a:r>
            <a:r>
              <a:rPr lang="vi-VN">
                <a:latin typeface="Tahoma" panose="020B0604030504040204" pitchFamily="34" charset="0"/>
                <a:ea typeface="Tahoma" panose="020B0604030504040204" pitchFamily="34" charset="0"/>
                <a:cs typeface="Tahoma" panose="020B0604030504040204" pitchFamily="34" charset="0"/>
              </a:rPr>
              <a:t>vật, nơi đứng, bám </a:t>
            </a:r>
            <a:r>
              <a:rPr lang="vi-VN" smtClean="0">
                <a:latin typeface="Tahoma" panose="020B0604030504040204" pitchFamily="34" charset="0"/>
                <a:ea typeface="Tahoma" panose="020B0604030504040204" pitchFamily="34" charset="0"/>
                <a:cs typeface="Tahoma" panose="020B0604030504040204" pitchFamily="34" charset="0"/>
              </a:rPr>
              <a:t>tay,</a:t>
            </a:r>
            <a:r>
              <a:rPr lang="en-US" smtClean="0">
                <a:latin typeface="Tahoma" panose="020B0604030504040204" pitchFamily="34" charset="0"/>
                <a:ea typeface="Tahoma" panose="020B0604030504040204" pitchFamily="34" charset="0"/>
                <a:cs typeface="Tahoma" panose="020B0604030504040204" pitchFamily="34" charset="0"/>
              </a:rPr>
              <a:t> </a:t>
            </a:r>
            <a:r>
              <a:rPr lang="vi-VN" smtClean="0">
                <a:latin typeface="Tahoma" panose="020B0604030504040204" pitchFamily="34" charset="0"/>
                <a:ea typeface="Tahoma" panose="020B0604030504040204" pitchFamily="34" charset="0"/>
                <a:cs typeface="Tahoma" panose="020B0604030504040204" pitchFamily="34" charset="0"/>
              </a:rPr>
              <a:t>quàng </a:t>
            </a:r>
            <a:r>
              <a:rPr lang="vi-VN">
                <a:latin typeface="Tahoma" panose="020B0604030504040204" pitchFamily="34" charset="0"/>
                <a:ea typeface="Tahoma" panose="020B0604030504040204" pitchFamily="34" charset="0"/>
                <a:cs typeface="Tahoma" panose="020B0604030504040204" pitchFamily="34" charset="0"/>
              </a:rPr>
              <a:t>dây an toàn. </a:t>
            </a: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1464179" y="1122565"/>
            <a:ext cx="4090588" cy="461665"/>
          </a:xfrm>
          <a:prstGeom prst="rect">
            <a:avLst/>
          </a:prstGeom>
        </p:spPr>
        <p:txBody>
          <a:bodyPr wrap="square">
            <a:spAutoFit/>
          </a:bodyPr>
          <a:lstStyle/>
          <a:p>
            <a:r>
              <a:rPr lang="en-US" sz="2400" b="1" i="1">
                <a:solidFill>
                  <a:srgbClr val="FF0000"/>
                </a:solidFill>
                <a:latin typeface="Tahoma" panose="020B0604030504040204" pitchFamily="34" charset="0"/>
                <a:ea typeface="Tahoma" panose="020B0604030504040204" pitchFamily="34" charset="0"/>
                <a:cs typeface="Tahoma" panose="020B0604030504040204" pitchFamily="34" charset="0"/>
              </a:rPr>
              <a:t>4</a:t>
            </a:r>
            <a:r>
              <a:rPr lang="en-US" sz="2400" b="1" i="1" smtClean="0">
                <a:solidFill>
                  <a:srgbClr val="FF0000"/>
                </a:solidFill>
                <a:latin typeface="Tahoma" panose="020B0604030504040204" pitchFamily="34" charset="0"/>
                <a:ea typeface="Tahoma" panose="020B0604030504040204" pitchFamily="34" charset="0"/>
                <a:cs typeface="Tahoma" panose="020B0604030504040204" pitchFamily="34" charset="0"/>
              </a:rPr>
              <a:t>.4. Ngã cao khi làm việc</a:t>
            </a:r>
            <a:endParaRPr lang="en-US" sz="2400" i="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a:stretch>
            <a:fillRect/>
          </a:stretch>
        </p:blipFill>
        <p:spPr>
          <a:xfrm>
            <a:off x="1652186" y="1759760"/>
            <a:ext cx="3427150" cy="3223803"/>
          </a:xfrm>
          <a:prstGeom prst="rect">
            <a:avLst/>
          </a:prstGeom>
        </p:spPr>
      </p:pic>
      <p:pic>
        <p:nvPicPr>
          <p:cNvPr id="10" name="Picture 9"/>
          <p:cNvPicPr>
            <a:picLocks noChangeAspect="1"/>
          </p:cNvPicPr>
          <p:nvPr/>
        </p:nvPicPr>
        <p:blipFill rotWithShape="1">
          <a:blip r:embed="rId3"/>
          <a:srcRect t="7671"/>
          <a:stretch/>
        </p:blipFill>
        <p:spPr>
          <a:xfrm>
            <a:off x="6882211" y="1060977"/>
            <a:ext cx="4888195" cy="3957823"/>
          </a:xfrm>
          <a:prstGeom prst="rect">
            <a:avLst/>
          </a:prstGeom>
        </p:spPr>
      </p:pic>
      <p:sp>
        <p:nvSpPr>
          <p:cNvPr id="9" name="TextBox 8"/>
          <p:cNvSpPr txBox="1"/>
          <p:nvPr/>
        </p:nvSpPr>
        <p:spPr>
          <a:xfrm>
            <a:off x="1538228" y="181192"/>
            <a:ext cx="10460052" cy="584775"/>
          </a:xfrm>
          <a:prstGeom prst="rect">
            <a:avLst/>
          </a:prstGeom>
          <a:noFill/>
        </p:spPr>
        <p:txBody>
          <a:bodyPr wrap="square" rtlCol="0">
            <a:spAutoFit/>
          </a:bodyPr>
          <a:lstStyle/>
          <a:p>
            <a:pPr algn="just"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Các yếu tố nguy hiểm và biện pháp phòng tránh </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828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464178" y="5678006"/>
            <a:ext cx="4432419" cy="1015663"/>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vi-VN" sz="2000"/>
              <a:t>Không có người </a:t>
            </a:r>
            <a:r>
              <a:rPr lang="vi-VN" sz="2000" smtClean="0"/>
              <a:t>cảnh</a:t>
            </a:r>
            <a:r>
              <a:rPr lang="en-US" sz="2000" smtClean="0"/>
              <a:t> </a:t>
            </a:r>
            <a:r>
              <a:rPr lang="vi-VN" sz="2000" smtClean="0"/>
              <a:t>giới</a:t>
            </a:r>
            <a:r>
              <a:rPr lang="vi-VN" sz="2000"/>
              <a:t>, không có </a:t>
            </a:r>
            <a:r>
              <a:rPr lang="en-US" sz="2000" smtClean="0"/>
              <a:t>biển </a:t>
            </a:r>
            <a:r>
              <a:rPr lang="vi-VN" sz="2000" smtClean="0"/>
              <a:t>cảnh báo</a:t>
            </a:r>
            <a:r>
              <a:rPr lang="en-US" sz="2000" smtClean="0"/>
              <a:t> </a:t>
            </a:r>
            <a:r>
              <a:rPr lang="vi-VN" sz="2000" smtClean="0"/>
              <a:t>công trường</a:t>
            </a:r>
            <a:r>
              <a:rPr lang="en-US" sz="2000" smtClean="0"/>
              <a:t>.</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890757" y="5322672"/>
            <a:ext cx="4785934" cy="1323439"/>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 </a:t>
            </a:r>
            <a:r>
              <a:rPr lang="vi-VN" sz="2000"/>
              <a:t>Cử người cảnh giới tại khu vực </a:t>
            </a:r>
            <a:r>
              <a:rPr lang="vi-VN" sz="2000" smtClean="0"/>
              <a:t>đường</a:t>
            </a:r>
            <a:r>
              <a:rPr lang="en-US" sz="2000" smtClean="0"/>
              <a:t> </a:t>
            </a:r>
            <a:r>
              <a:rPr lang="vi-VN" sz="2000" smtClean="0"/>
              <a:t>giao </a:t>
            </a:r>
            <a:r>
              <a:rPr lang="vi-VN" sz="2000"/>
              <a:t>thông; cử người giám sát khu </a:t>
            </a:r>
            <a:r>
              <a:rPr lang="vi-VN" sz="2000" smtClean="0"/>
              <a:t>vực</a:t>
            </a:r>
            <a:r>
              <a:rPr lang="en-US" sz="2000" smtClean="0"/>
              <a:t> </a:t>
            </a:r>
            <a:r>
              <a:rPr lang="vi-VN" sz="2000" smtClean="0"/>
              <a:t>làm </a:t>
            </a:r>
            <a:r>
              <a:rPr lang="vi-VN" sz="2000"/>
              <a:t>việc; Phải lập rào chắn, biển </a:t>
            </a:r>
            <a:r>
              <a:rPr lang="vi-VN" sz="2000" smtClean="0"/>
              <a:t>báo</a:t>
            </a:r>
            <a:r>
              <a:rPr lang="en-US" sz="2000" smtClean="0"/>
              <a:t> </a:t>
            </a:r>
            <a:r>
              <a:rPr lang="vi-VN" sz="2000" smtClean="0"/>
              <a:t>công </a:t>
            </a:r>
            <a:r>
              <a:rPr lang="vi-VN" sz="2000"/>
              <a:t>trường. </a:t>
            </a:r>
            <a:r>
              <a:rPr lang="en-US" sz="2000" smtClean="0"/>
              <a:t> </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1492663" y="1043330"/>
            <a:ext cx="5398094" cy="461665"/>
          </a:xfrm>
          <a:prstGeom prst="rect">
            <a:avLst/>
          </a:prstGeom>
        </p:spPr>
        <p:txBody>
          <a:bodyPr wrap="square">
            <a:spAutoFit/>
          </a:bodyPr>
          <a:lstStyle/>
          <a:p>
            <a:r>
              <a:rPr lang="en-US" sz="2400" b="1" i="1">
                <a:solidFill>
                  <a:srgbClr val="FF0000"/>
                </a:solidFill>
                <a:latin typeface="Tahoma" panose="020B0604030504040204" pitchFamily="34" charset="0"/>
                <a:ea typeface="Tahoma" panose="020B0604030504040204" pitchFamily="34" charset="0"/>
                <a:cs typeface="Tahoma" panose="020B0604030504040204" pitchFamily="34" charset="0"/>
              </a:rPr>
              <a:t>4</a:t>
            </a:r>
            <a:r>
              <a:rPr lang="en-US" sz="2400" b="1" i="1" smtClean="0">
                <a:solidFill>
                  <a:srgbClr val="FF0000"/>
                </a:solidFill>
                <a:latin typeface="Tahoma" panose="020B0604030504040204" pitchFamily="34" charset="0"/>
                <a:ea typeface="Tahoma" panose="020B0604030504040204" pitchFamily="34" charset="0"/>
                <a:cs typeface="Tahoma" panose="020B0604030504040204" pitchFamily="34" charset="0"/>
              </a:rPr>
              <a:t>.5. Va chạm giao thông</a:t>
            </a:r>
            <a:endParaRPr lang="en-US" sz="2400" i="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a:stretch>
            <a:fillRect/>
          </a:stretch>
        </p:blipFill>
        <p:spPr>
          <a:xfrm>
            <a:off x="1688461" y="1629107"/>
            <a:ext cx="3838575" cy="3771900"/>
          </a:xfrm>
          <a:prstGeom prst="rect">
            <a:avLst/>
          </a:prstGeom>
        </p:spPr>
      </p:pic>
      <p:pic>
        <p:nvPicPr>
          <p:cNvPr id="10" name="Picture 9"/>
          <p:cNvPicPr>
            <a:picLocks noChangeAspect="1"/>
          </p:cNvPicPr>
          <p:nvPr/>
        </p:nvPicPr>
        <p:blipFill>
          <a:blip r:embed="rId3"/>
          <a:stretch>
            <a:fillRect/>
          </a:stretch>
        </p:blipFill>
        <p:spPr>
          <a:xfrm>
            <a:off x="6890757" y="1218227"/>
            <a:ext cx="4777905" cy="3930227"/>
          </a:xfrm>
          <a:prstGeom prst="rect">
            <a:avLst/>
          </a:prstGeom>
        </p:spPr>
      </p:pic>
      <p:sp>
        <p:nvSpPr>
          <p:cNvPr id="9" name="TextBox 8"/>
          <p:cNvSpPr txBox="1"/>
          <p:nvPr/>
        </p:nvSpPr>
        <p:spPr>
          <a:xfrm>
            <a:off x="1538228" y="181192"/>
            <a:ext cx="10460052" cy="584775"/>
          </a:xfrm>
          <a:prstGeom prst="rect">
            <a:avLst/>
          </a:prstGeom>
          <a:noFill/>
        </p:spPr>
        <p:txBody>
          <a:bodyPr wrap="square" rtlCol="0">
            <a:spAutoFit/>
          </a:bodyPr>
          <a:lstStyle/>
          <a:p>
            <a:pPr algn="just" defTabSz="457200"/>
            <a:r>
              <a:rPr lang="en-US" sz="3200" b="1">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 Các yếu tố nguy hiểm và biện pháp phòng tránh </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9679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760482" y="5527462"/>
            <a:ext cx="4304232" cy="1015663"/>
          </a:xfrm>
          <a:prstGeom prst="rect">
            <a:avLst/>
          </a:prstGeom>
        </p:spPr>
        <p:txBody>
          <a:bodyPr wrap="square">
            <a:spAutoFit/>
          </a:bodyPr>
          <a:lstStyle/>
          <a:p>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en-US" sz="2000" smtClean="0">
                <a:latin typeface="Tahoma" panose="020B0604030504040204" pitchFamily="34" charset="0"/>
                <a:ea typeface="Tahoma" panose="020B0604030504040204" pitchFamily="34" charset="0"/>
                <a:cs typeface="Tahoma" panose="020B0604030504040204" pitchFamily="34" charset="0"/>
              </a:rPr>
              <a:t>Thời gian cắt điện thi công thường từ 10h đến 14h để ít gây ảnh hưởng đến khách hàng</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605900" y="2063502"/>
            <a:ext cx="5116083" cy="4093428"/>
          </a:xfrm>
          <a:prstGeom prst="rect">
            <a:avLst/>
          </a:prstGeom>
        </p:spPr>
        <p:txBody>
          <a:bodyPr wrap="square">
            <a:spAutoFit/>
          </a:bodyPr>
          <a:lstStyle/>
          <a:p>
            <a:pPr algn="just"/>
            <a:r>
              <a:rPr lang="en-US" sz="2000" b="1" smtClean="0">
                <a:solidFill>
                  <a:srgbClr val="002060"/>
                </a:solidFill>
                <a:latin typeface="Tahoma" panose="020B0604030504040204" pitchFamily="34" charset="0"/>
                <a:ea typeface="Tahoma" panose="020B0604030504040204" pitchFamily="34" charset="0"/>
                <a:cs typeface="Tahoma" panose="020B0604030504040204" pitchFamily="34" charset="0"/>
              </a:rPr>
              <a:t>Biện pháp:</a:t>
            </a:r>
          </a:p>
          <a:p>
            <a:pPr marL="285750" indent="-28575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Trang bị quần áo bảo hộ, mũ bảo hộ đúng chuẩn khi làm việc.</a:t>
            </a:r>
          </a:p>
          <a:p>
            <a:pPr marL="285750" indent="-28575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Chuẩn bị sức khỏe tốt trước khi thi công</a:t>
            </a:r>
          </a:p>
          <a:p>
            <a:pPr algn="just"/>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Giám sát kiểm tra trước và trong thời gian làm việc, yêu cầu ngưng công tác khi có dấu hiệu bất thường</a:t>
            </a:r>
          </a:p>
          <a:p>
            <a:pPr marL="285750" indent="-285750" algn="just">
              <a:buFont typeface="Wingdings" panose="05000000000000000000" pitchFamily="2" charset="2"/>
              <a:buChar char="ü"/>
            </a:pPr>
            <a:endParaRPr lang="en-US" sz="200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Sắp xếp thời gian thi công phù hợp</a:t>
            </a:r>
          </a:p>
          <a:p>
            <a:pPr marL="285750" indent="-285750" algn="just">
              <a:buFont typeface="Wingdings" panose="05000000000000000000" pitchFamily="2" charset="2"/>
              <a:buChar char="ü"/>
            </a:pP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1652186" y="1047615"/>
            <a:ext cx="10188832" cy="707886"/>
          </a:xfrm>
          <a:prstGeom prst="rect">
            <a:avLst/>
          </a:prstGeom>
        </p:spPr>
        <p:txBody>
          <a:bodyPr wrap="square">
            <a:spAutoFit/>
          </a:bodyPr>
          <a:lstStyle/>
          <a:p>
            <a:pPr algn="just"/>
            <a:r>
              <a:rPr lang="en-US" sz="2000" b="1" i="1">
                <a:solidFill>
                  <a:srgbClr val="0000FF"/>
                </a:solidFill>
                <a:latin typeface="Tahoma" panose="020B0604030504040204" pitchFamily="34" charset="0"/>
                <a:ea typeface="Tahoma" panose="020B0604030504040204" pitchFamily="34" charset="0"/>
                <a:cs typeface="Tahoma" panose="020B0604030504040204" pitchFamily="34" charset="0"/>
              </a:rPr>
              <a:t>5</a:t>
            </a:r>
            <a:r>
              <a:rPr lang="en-US" sz="2000" b="1" i="1" smtClean="0">
                <a:solidFill>
                  <a:srgbClr val="0000FF"/>
                </a:solidFill>
                <a:latin typeface="Tahoma" panose="020B0604030504040204" pitchFamily="34" charset="0"/>
                <a:ea typeface="Tahoma" panose="020B0604030504040204" pitchFamily="34" charset="0"/>
                <a:cs typeface="Tahoma" panose="020B0604030504040204" pitchFamily="34" charset="0"/>
              </a:rPr>
              <a:t>.1. Môi trường làm việc nắng nóng, nhiều bức xạ mặt trời gây đau đầu, chóng mặt, giảm thị lực, bỏng nắng… dẫn đến tai nạn lao động, bệnh nghề nghiệp</a:t>
            </a:r>
            <a:endParaRPr lang="en-US" sz="2000"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589517" y="170341"/>
            <a:ext cx="10460052" cy="584775"/>
          </a:xfrm>
          <a:prstGeom prst="rect">
            <a:avLst/>
          </a:prstGeom>
          <a:noFill/>
        </p:spPr>
        <p:txBody>
          <a:bodyPr wrap="square" rtlCol="0">
            <a:spAutoFit/>
          </a:bodyPr>
          <a:lstStyle/>
          <a:p>
            <a:pPr algn="just" defTabSz="457200"/>
            <a:r>
              <a:rPr lang="en-US" sz="3200" b="1">
                <a:solidFill>
                  <a:srgbClr val="7030A0"/>
                </a:solidFill>
                <a:latin typeface="Tahoma" panose="020B0604030504040204" pitchFamily="34" charset="0"/>
                <a:ea typeface="Tahoma" panose="020B0604030504040204" pitchFamily="34" charset="0"/>
                <a:cs typeface="Tahoma" panose="020B0604030504040204" pitchFamily="34" charset="0"/>
              </a:rPr>
              <a:t>5</a:t>
            </a:r>
            <a:r>
              <a:rPr lang="en-US" sz="3200" b="1" smtClean="0">
                <a:solidFill>
                  <a:srgbClr val="7030A0"/>
                </a:solidFill>
                <a:latin typeface="Tahoma" panose="020B0604030504040204" pitchFamily="34" charset="0"/>
                <a:ea typeface="Tahoma" panose="020B0604030504040204" pitchFamily="34" charset="0"/>
                <a:cs typeface="Tahoma" panose="020B0604030504040204" pitchFamily="34" charset="0"/>
              </a:rPr>
              <a:t>. Các yếu tố có hại và biện pháp phòng tránh </a:t>
            </a:r>
            <a:endParaRPr lang="en-US" sz="3200" b="1">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Ðưa điện về bản xa - Báo Lào C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4378" y="2145218"/>
            <a:ext cx="4039312" cy="3300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14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652186" y="5689832"/>
            <a:ext cx="4304232" cy="707886"/>
          </a:xfrm>
          <a:prstGeom prst="rect">
            <a:avLst/>
          </a:prstGeom>
        </p:spPr>
        <p:txBody>
          <a:bodyPr wrap="square">
            <a:spAutoFit/>
          </a:bodyPr>
          <a:lstStyle/>
          <a:p>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en-US" sz="2000" smtClean="0">
                <a:latin typeface="Tahoma" panose="020B0604030504040204" pitchFamily="34" charset="0"/>
                <a:ea typeface="Tahoma" panose="020B0604030504040204" pitchFamily="34" charset="0"/>
                <a:cs typeface="Tahoma" panose="020B0604030504040204" pitchFamily="34" charset="0"/>
              </a:rPr>
              <a:t>Trời mưa gây ẩm ướt và nguy cơ giông sét cao</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537534" y="4922378"/>
            <a:ext cx="5506338" cy="1631216"/>
          </a:xfrm>
          <a:prstGeom prst="rect">
            <a:avLst/>
          </a:prstGeom>
        </p:spPr>
        <p:txBody>
          <a:bodyPr wrap="square">
            <a:spAutoFit/>
          </a:bodyPr>
          <a:lstStyle/>
          <a:p>
            <a:pPr algn="just"/>
            <a:r>
              <a:rPr lang="en-US" sz="2000" b="1" smtClean="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Biện pháp:</a:t>
            </a:r>
          </a:p>
          <a:p>
            <a:pPr marL="285750" indent="-28575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Kiểm tra rò rỉ điện trước khi thi công.</a:t>
            </a:r>
          </a:p>
          <a:p>
            <a:pPr marL="285750" indent="-285750" algn="just">
              <a:buFont typeface="Wingdings" panose="05000000000000000000" pitchFamily="2" charset="2"/>
              <a:buChar char="ü"/>
            </a:pPr>
            <a:endParaRPr lang="en-US" sz="200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Ngưng thi công khi trời mưa to, giông sét.</a:t>
            </a:r>
          </a:p>
        </p:txBody>
      </p:sp>
      <p:sp>
        <p:nvSpPr>
          <p:cNvPr id="8" name="Rectangle 7"/>
          <p:cNvSpPr/>
          <p:nvPr/>
        </p:nvSpPr>
        <p:spPr>
          <a:xfrm>
            <a:off x="1652186" y="1047615"/>
            <a:ext cx="10022578" cy="707886"/>
          </a:xfrm>
          <a:prstGeom prst="rect">
            <a:avLst/>
          </a:prstGeom>
        </p:spPr>
        <p:txBody>
          <a:bodyPr wrap="square">
            <a:spAutoFit/>
          </a:bodyPr>
          <a:lstStyle/>
          <a:p>
            <a:pPr algn="just"/>
            <a:r>
              <a:rPr lang="en-US" sz="2000" b="1" i="1">
                <a:solidFill>
                  <a:srgbClr val="0000FF"/>
                </a:solidFill>
                <a:latin typeface="Tahoma" panose="020B0604030504040204" pitchFamily="34" charset="0"/>
                <a:ea typeface="Tahoma" panose="020B0604030504040204" pitchFamily="34" charset="0"/>
                <a:cs typeface="Tahoma" panose="020B0604030504040204" pitchFamily="34" charset="0"/>
              </a:rPr>
              <a:t>5</a:t>
            </a:r>
            <a:r>
              <a:rPr lang="en-US" sz="2000" b="1" i="1" smtClean="0">
                <a:solidFill>
                  <a:srgbClr val="0000FF"/>
                </a:solidFill>
                <a:latin typeface="Tahoma" panose="020B0604030504040204" pitchFamily="34" charset="0"/>
                <a:ea typeface="Tahoma" panose="020B0604030504040204" pitchFamily="34" charset="0"/>
                <a:cs typeface="Tahoma" panose="020B0604030504040204" pitchFamily="34" charset="0"/>
              </a:rPr>
              <a:t>. 2. Môi trường làm việc ẩm ướt khi trời mưa dẫn đến rò điện và ảnh hưởng sức khỏe</a:t>
            </a:r>
            <a:endParaRPr lang="en-US" sz="2000"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a:stretch>
            <a:fillRect/>
          </a:stretch>
        </p:blipFill>
        <p:spPr>
          <a:xfrm>
            <a:off x="2093719" y="1837441"/>
            <a:ext cx="3153442" cy="3560863"/>
          </a:xfrm>
          <a:prstGeom prst="rect">
            <a:avLst/>
          </a:prstGeom>
        </p:spPr>
      </p:pic>
      <p:pic>
        <p:nvPicPr>
          <p:cNvPr id="3" name="Picture 2"/>
          <p:cNvPicPr>
            <a:picLocks noChangeAspect="1"/>
          </p:cNvPicPr>
          <p:nvPr/>
        </p:nvPicPr>
        <p:blipFill rotWithShape="1">
          <a:blip r:embed="rId3"/>
          <a:srcRect b="4540"/>
          <a:stretch/>
        </p:blipFill>
        <p:spPr>
          <a:xfrm>
            <a:off x="6537534" y="1412635"/>
            <a:ext cx="5022080" cy="3509743"/>
          </a:xfrm>
          <a:prstGeom prst="rect">
            <a:avLst/>
          </a:prstGeom>
        </p:spPr>
      </p:pic>
      <p:sp>
        <p:nvSpPr>
          <p:cNvPr id="9" name="TextBox 8"/>
          <p:cNvSpPr txBox="1"/>
          <p:nvPr/>
        </p:nvSpPr>
        <p:spPr>
          <a:xfrm>
            <a:off x="1589517" y="170341"/>
            <a:ext cx="10460052" cy="584775"/>
          </a:xfrm>
          <a:prstGeom prst="rect">
            <a:avLst/>
          </a:prstGeom>
          <a:noFill/>
        </p:spPr>
        <p:txBody>
          <a:bodyPr wrap="square" rtlCol="0">
            <a:spAutoFit/>
          </a:bodyPr>
          <a:lstStyle/>
          <a:p>
            <a:pPr algn="just" defTabSz="457200"/>
            <a:r>
              <a:rPr lang="en-US" sz="3200" b="1">
                <a:solidFill>
                  <a:srgbClr val="7030A0"/>
                </a:solidFill>
                <a:latin typeface="Tahoma" panose="020B0604030504040204" pitchFamily="34" charset="0"/>
                <a:ea typeface="Tahoma" panose="020B0604030504040204" pitchFamily="34" charset="0"/>
                <a:cs typeface="Tahoma" panose="020B0604030504040204" pitchFamily="34" charset="0"/>
              </a:rPr>
              <a:t>5</a:t>
            </a:r>
            <a:r>
              <a:rPr lang="en-US" sz="3200" b="1" smtClean="0">
                <a:solidFill>
                  <a:srgbClr val="7030A0"/>
                </a:solidFill>
                <a:latin typeface="Tahoma" panose="020B0604030504040204" pitchFamily="34" charset="0"/>
                <a:ea typeface="Tahoma" panose="020B0604030504040204" pitchFamily="34" charset="0"/>
                <a:cs typeface="Tahoma" panose="020B0604030504040204" pitchFamily="34" charset="0"/>
              </a:rPr>
              <a:t>. Các yếu tố có hại và biện pháp phòng tránh </a:t>
            </a:r>
            <a:endParaRPr lang="en-US" sz="3200" b="1">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3152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464179" y="5678006"/>
            <a:ext cx="4456834" cy="1015663"/>
          </a:xfrm>
          <a:prstGeom prst="rect">
            <a:avLst/>
          </a:prstGeom>
        </p:spPr>
        <p:txBody>
          <a:bodyPr wrap="square">
            <a:spAutoFit/>
          </a:bodyPr>
          <a:lstStyle/>
          <a:p>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en-US" sz="2000" smtClean="0">
                <a:latin typeface="Tahoma" panose="020B0604030504040204" pitchFamily="34" charset="0"/>
                <a:ea typeface="Tahoma" panose="020B0604030504040204" pitchFamily="34" charset="0"/>
                <a:cs typeface="Tahoma" panose="020B0604030504040204" pitchFamily="34" charset="0"/>
              </a:rPr>
              <a:t>Không </a:t>
            </a:r>
            <a:r>
              <a:rPr lang="en-US" sz="2000">
                <a:latin typeface="Tahoma" panose="020B0604030504040204" pitchFamily="34" charset="0"/>
                <a:ea typeface="Tahoma" panose="020B0604030504040204" pitchFamily="34" charset="0"/>
                <a:cs typeface="Tahoma" panose="020B0604030504040204" pitchFamily="34" charset="0"/>
              </a:rPr>
              <a:t>phát hiện rắn, côn </a:t>
            </a:r>
            <a:r>
              <a:rPr lang="en-US" sz="2000" smtClean="0">
                <a:latin typeface="Tahoma" panose="020B0604030504040204" pitchFamily="34" charset="0"/>
                <a:ea typeface="Tahoma" panose="020B0604030504040204" pitchFamily="34" charset="0"/>
                <a:cs typeface="Tahoma" panose="020B0604030504040204" pitchFamily="34" charset="0"/>
              </a:rPr>
              <a:t>trùng, ong</a:t>
            </a:r>
            <a:r>
              <a:rPr lang="en-US" sz="2000">
                <a:latin typeface="Tahoma" panose="020B0604030504040204" pitchFamily="34" charset="0"/>
                <a:ea typeface="Tahoma" panose="020B0604030504040204" pitchFamily="34" charset="0"/>
                <a:cs typeface="Tahoma" panose="020B0604030504040204" pitchFamily="34" charset="0"/>
              </a:rPr>
              <a:t>, trong thùng </a:t>
            </a:r>
            <a:r>
              <a:rPr lang="en-US" sz="2000" smtClean="0">
                <a:latin typeface="Tahoma" panose="020B0604030504040204" pitchFamily="34" charset="0"/>
                <a:ea typeface="Tahoma" panose="020B0604030504040204" pitchFamily="34" charset="0"/>
                <a:cs typeface="Tahoma" panose="020B0604030504040204" pitchFamily="34" charset="0"/>
              </a:rPr>
              <a:t>hộp CB và lỗ cột điện</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6993307" y="5127217"/>
            <a:ext cx="4785934" cy="1323439"/>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 </a:t>
            </a:r>
            <a:r>
              <a:rPr lang="en-US" sz="2000" smtClean="0">
                <a:latin typeface="Tahoma" panose="020B0604030504040204" pitchFamily="34" charset="0"/>
                <a:ea typeface="Tahoma" panose="020B0604030504040204" pitchFamily="34" charset="0"/>
                <a:cs typeface="Tahoma" panose="020B0604030504040204" pitchFamily="34" charset="0"/>
              </a:rPr>
              <a:t>Quan </a:t>
            </a:r>
            <a:r>
              <a:rPr lang="en-US" sz="2000">
                <a:latin typeface="Tahoma" panose="020B0604030504040204" pitchFamily="34" charset="0"/>
                <a:ea typeface="Tahoma" panose="020B0604030504040204" pitchFamily="34" charset="0"/>
                <a:cs typeface="Tahoma" panose="020B0604030504040204" pitchFamily="34" charset="0"/>
              </a:rPr>
              <a:t>sát, nhận diện mối nguy </a:t>
            </a:r>
            <a:r>
              <a:rPr lang="en-US" sz="2000" smtClean="0">
                <a:latin typeface="Tahoma" panose="020B0604030504040204" pitchFamily="34" charset="0"/>
                <a:ea typeface="Tahoma" panose="020B0604030504040204" pitchFamily="34" charset="0"/>
                <a:cs typeface="Tahoma" panose="020B0604030504040204" pitchFamily="34" charset="0"/>
              </a:rPr>
              <a:t>tại vị </a:t>
            </a:r>
            <a:r>
              <a:rPr lang="en-US" sz="2000">
                <a:latin typeface="Tahoma" panose="020B0604030504040204" pitchFamily="34" charset="0"/>
                <a:ea typeface="Tahoma" panose="020B0604030504040204" pitchFamily="34" charset="0"/>
                <a:cs typeface="Tahoma" panose="020B0604030504040204" pitchFamily="34" charset="0"/>
              </a:rPr>
              <a:t>trí, khu vực làm việc để </a:t>
            </a:r>
            <a:r>
              <a:rPr lang="en-US" sz="2000" smtClean="0">
                <a:latin typeface="Tahoma" panose="020B0604030504040204" pitchFamily="34" charset="0"/>
                <a:ea typeface="Tahoma" panose="020B0604030504040204" pitchFamily="34" charset="0"/>
                <a:cs typeface="Tahoma" panose="020B0604030504040204" pitchFamily="34" charset="0"/>
              </a:rPr>
              <a:t>phát hiện</a:t>
            </a:r>
            <a:r>
              <a:rPr lang="en-US" sz="2000">
                <a:latin typeface="Tahoma" panose="020B0604030504040204" pitchFamily="34" charset="0"/>
                <a:ea typeface="Tahoma" panose="020B0604030504040204" pitchFamily="34" charset="0"/>
                <a:cs typeface="Tahoma" panose="020B0604030504040204" pitchFamily="34" charset="0"/>
              </a:rPr>
              <a:t>, xử lý kịp thời (dùng thuốc </a:t>
            </a:r>
            <a:r>
              <a:rPr lang="en-US" sz="2000" smtClean="0">
                <a:latin typeface="Tahoma" panose="020B0604030504040204" pitchFamily="34" charset="0"/>
                <a:ea typeface="Tahoma" panose="020B0604030504040204" pitchFamily="34" charset="0"/>
                <a:cs typeface="Tahoma" panose="020B0604030504040204" pitchFamily="34" charset="0"/>
              </a:rPr>
              <a:t>xịt côn </a:t>
            </a:r>
            <a:r>
              <a:rPr lang="en-US" sz="2000">
                <a:latin typeface="Tahoma" panose="020B0604030504040204" pitchFamily="34" charset="0"/>
                <a:ea typeface="Tahoma" panose="020B0604030504040204" pitchFamily="34" charset="0"/>
                <a:cs typeface="Tahoma" panose="020B0604030504040204" pitchFamily="34" charset="0"/>
              </a:rPr>
              <a:t>trùng, sào khua khoắng…) </a:t>
            </a: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1492663" y="1043330"/>
            <a:ext cx="5398094" cy="461665"/>
          </a:xfrm>
          <a:prstGeom prst="rect">
            <a:avLst/>
          </a:prstGeom>
        </p:spPr>
        <p:txBody>
          <a:bodyPr wrap="square">
            <a:spAutoFit/>
          </a:bodyPr>
          <a:lstStyle/>
          <a:p>
            <a:r>
              <a:rPr lang="en-US" sz="2400" b="1" i="1">
                <a:solidFill>
                  <a:srgbClr val="0000FF"/>
                </a:solidFill>
                <a:latin typeface="Tahoma" panose="020B0604030504040204" pitchFamily="34" charset="0"/>
                <a:ea typeface="Tahoma" panose="020B0604030504040204" pitchFamily="34" charset="0"/>
                <a:cs typeface="Tahoma" panose="020B0604030504040204" pitchFamily="34" charset="0"/>
              </a:rPr>
              <a:t>5</a:t>
            </a:r>
            <a:r>
              <a:rPr lang="en-US" sz="2400" b="1" i="1" smtClean="0">
                <a:solidFill>
                  <a:srgbClr val="0000FF"/>
                </a:solidFill>
                <a:latin typeface="Tahoma" panose="020B0604030504040204" pitchFamily="34" charset="0"/>
                <a:ea typeface="Tahoma" panose="020B0604030504040204" pitchFamily="34" charset="0"/>
                <a:cs typeface="Tahoma" panose="020B0604030504040204" pitchFamily="34" charset="0"/>
              </a:rPr>
              <a:t>.3. Động vật, côn trùng tấn công</a:t>
            </a:r>
            <a:endParaRPr lang="en-US" sz="2400"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pic>
        <p:nvPicPr>
          <p:cNvPr id="13" name="Picture 12"/>
          <p:cNvPicPr>
            <a:picLocks noChangeAspect="1"/>
          </p:cNvPicPr>
          <p:nvPr/>
        </p:nvPicPr>
        <p:blipFill rotWithShape="1">
          <a:blip r:embed="rId2"/>
          <a:srcRect t="3566" b="5102"/>
          <a:stretch/>
        </p:blipFill>
        <p:spPr>
          <a:xfrm>
            <a:off x="1464179" y="1582651"/>
            <a:ext cx="4456834" cy="3809745"/>
          </a:xfrm>
          <a:prstGeom prst="rect">
            <a:avLst/>
          </a:prstGeom>
        </p:spPr>
      </p:pic>
      <p:pic>
        <p:nvPicPr>
          <p:cNvPr id="14" name="Picture 13"/>
          <p:cNvPicPr>
            <a:picLocks noChangeAspect="1"/>
          </p:cNvPicPr>
          <p:nvPr/>
        </p:nvPicPr>
        <p:blipFill rotWithShape="1">
          <a:blip r:embed="rId3"/>
          <a:srcRect b="5353"/>
          <a:stretch/>
        </p:blipFill>
        <p:spPr>
          <a:xfrm>
            <a:off x="6899465" y="999597"/>
            <a:ext cx="4779095" cy="4085152"/>
          </a:xfrm>
          <a:prstGeom prst="rect">
            <a:avLst/>
          </a:prstGeom>
        </p:spPr>
      </p:pic>
      <p:sp>
        <p:nvSpPr>
          <p:cNvPr id="9" name="TextBox 8"/>
          <p:cNvSpPr txBox="1"/>
          <p:nvPr/>
        </p:nvSpPr>
        <p:spPr>
          <a:xfrm>
            <a:off x="1589517" y="170341"/>
            <a:ext cx="10460052" cy="584775"/>
          </a:xfrm>
          <a:prstGeom prst="rect">
            <a:avLst/>
          </a:prstGeom>
          <a:noFill/>
        </p:spPr>
        <p:txBody>
          <a:bodyPr wrap="square" rtlCol="0">
            <a:spAutoFit/>
          </a:bodyPr>
          <a:lstStyle/>
          <a:p>
            <a:pPr algn="just" defTabSz="457200"/>
            <a:r>
              <a:rPr lang="en-US" sz="3200" b="1">
                <a:solidFill>
                  <a:srgbClr val="7030A0"/>
                </a:solidFill>
                <a:latin typeface="Tahoma" panose="020B0604030504040204" pitchFamily="34" charset="0"/>
                <a:ea typeface="Tahoma" panose="020B0604030504040204" pitchFamily="34" charset="0"/>
                <a:cs typeface="Tahoma" panose="020B0604030504040204" pitchFamily="34" charset="0"/>
              </a:rPr>
              <a:t>5</a:t>
            </a:r>
            <a:r>
              <a:rPr lang="en-US" sz="3200" b="1" smtClean="0">
                <a:solidFill>
                  <a:srgbClr val="7030A0"/>
                </a:solidFill>
                <a:latin typeface="Tahoma" panose="020B0604030504040204" pitchFamily="34" charset="0"/>
                <a:ea typeface="Tahoma" panose="020B0604030504040204" pitchFamily="34" charset="0"/>
                <a:cs typeface="Tahoma" panose="020B0604030504040204" pitchFamily="34" charset="0"/>
              </a:rPr>
              <a:t>. Các yếu tố có hại và biện pháp phòng tránh </a:t>
            </a:r>
            <a:endParaRPr lang="en-US" sz="3200" b="1">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8959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2182026" y="5969133"/>
            <a:ext cx="4210228" cy="707886"/>
          </a:xfrm>
          <a:prstGeom prst="rect">
            <a:avLst/>
          </a:prstGeom>
        </p:spPr>
        <p:txBody>
          <a:bodyPr wrap="square">
            <a:spAutoFit/>
          </a:bodyPr>
          <a:lstStyle/>
          <a:p>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r>
              <a:rPr lang="en-US" sz="2000" smtClean="0">
                <a:latin typeface="Tahoma" panose="020B0604030504040204" pitchFamily="34" charset="0"/>
                <a:ea typeface="Tahoma" panose="020B0604030504040204" pitchFamily="34" charset="0"/>
                <a:cs typeface="Tahoma" panose="020B0604030504040204" pitchFamily="34" charset="0"/>
              </a:rPr>
              <a:t>Khu vực thi công gần điện cao thế</a:t>
            </a:r>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6665429" y="2030354"/>
            <a:ext cx="4785934" cy="3847207"/>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a:t>
            </a:r>
          </a:p>
          <a:p>
            <a:pPr algn="just"/>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Giữ khoảng cách an toàn với điện cao thế</a:t>
            </a:r>
          </a:p>
          <a:p>
            <a:pPr marL="342900" indent="-34290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Kiểm tra tiếp địa các thanh xà bằng kim loại</a:t>
            </a:r>
          </a:p>
          <a:p>
            <a:pPr marL="342900" indent="-34290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Đo cường độ dòng điện nơi thi công và quy định thời gian làm việc tối đa đảm bảo sức khỏe</a:t>
            </a:r>
          </a:p>
          <a:p>
            <a:pPr algn="just"/>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1492662" y="1043330"/>
            <a:ext cx="10556907" cy="707886"/>
          </a:xfrm>
          <a:prstGeom prst="rect">
            <a:avLst/>
          </a:prstGeom>
        </p:spPr>
        <p:txBody>
          <a:bodyPr wrap="square">
            <a:spAutoFit/>
          </a:bodyPr>
          <a:lstStyle/>
          <a:p>
            <a:r>
              <a:rPr lang="en-US" sz="2000" b="1" i="1">
                <a:solidFill>
                  <a:srgbClr val="0000FF"/>
                </a:solidFill>
                <a:latin typeface="Tahoma" panose="020B0604030504040204" pitchFamily="34" charset="0"/>
                <a:ea typeface="Tahoma" panose="020B0604030504040204" pitchFamily="34" charset="0"/>
                <a:cs typeface="Tahoma" panose="020B0604030504040204" pitchFamily="34" charset="0"/>
              </a:rPr>
              <a:t>5</a:t>
            </a:r>
            <a:r>
              <a:rPr lang="en-US" sz="2000" b="1" i="1" smtClean="0">
                <a:solidFill>
                  <a:srgbClr val="0000FF"/>
                </a:solidFill>
                <a:latin typeface="Tahoma" panose="020B0604030504040204" pitchFamily="34" charset="0"/>
                <a:ea typeface="Tahoma" panose="020B0604030504040204" pitchFamily="34" charset="0"/>
                <a:cs typeface="Tahoma" panose="020B0604030504040204" pitchFamily="34" charset="0"/>
              </a:rPr>
              <a:t>.4. Điện áp cao, dòng điện lớn sẽ sinh ra hiện tượng cảm ứng điện từ ảnh hưởng sức khỏe</a:t>
            </a:r>
            <a:endParaRPr lang="en-US" sz="2000"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Điện lực Điện Biên: Đưa máy cắt tự đóng lặp lại Recloser trên lưới ..."/>
          <p:cNvPicPr>
            <a:picLocks noChangeAspect="1" noChangeArrowheads="1"/>
          </p:cNvPicPr>
          <p:nvPr/>
        </p:nvPicPr>
        <p:blipFill rotWithShape="1">
          <a:blip r:embed="rId2">
            <a:extLst>
              <a:ext uri="{28A0092B-C50C-407E-A947-70E740481C1C}">
                <a14:useLocalDpi xmlns:a14="http://schemas.microsoft.com/office/drawing/2010/main" val="0"/>
              </a:ext>
            </a:extLst>
          </a:blip>
          <a:srcRect b="12694"/>
          <a:stretch/>
        </p:blipFill>
        <p:spPr bwMode="auto">
          <a:xfrm>
            <a:off x="2351844" y="1828871"/>
            <a:ext cx="3493480" cy="406260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589517" y="170341"/>
            <a:ext cx="10460052" cy="584775"/>
          </a:xfrm>
          <a:prstGeom prst="rect">
            <a:avLst/>
          </a:prstGeom>
          <a:noFill/>
        </p:spPr>
        <p:txBody>
          <a:bodyPr wrap="square" rtlCol="0">
            <a:spAutoFit/>
          </a:bodyPr>
          <a:lstStyle/>
          <a:p>
            <a:pPr algn="just" defTabSz="457200"/>
            <a:r>
              <a:rPr lang="en-US" sz="3200" b="1">
                <a:solidFill>
                  <a:srgbClr val="7030A0"/>
                </a:solidFill>
                <a:latin typeface="Tahoma" panose="020B0604030504040204" pitchFamily="34" charset="0"/>
                <a:ea typeface="Tahoma" panose="020B0604030504040204" pitchFamily="34" charset="0"/>
                <a:cs typeface="Tahoma" panose="020B0604030504040204" pitchFamily="34" charset="0"/>
              </a:rPr>
              <a:t>5</a:t>
            </a:r>
            <a:r>
              <a:rPr lang="en-US" sz="3200" b="1" smtClean="0">
                <a:solidFill>
                  <a:srgbClr val="7030A0"/>
                </a:solidFill>
                <a:latin typeface="Tahoma" panose="020B0604030504040204" pitchFamily="34" charset="0"/>
                <a:ea typeface="Tahoma" panose="020B0604030504040204" pitchFamily="34" charset="0"/>
                <a:cs typeface="Tahoma" panose="020B0604030504040204" pitchFamily="34" charset="0"/>
              </a:rPr>
              <a:t>. Các yếu tố có hại và biện pháp phòng tránh </a:t>
            </a:r>
            <a:endParaRPr lang="en-US" sz="3200" b="1">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5886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968379" y="5374773"/>
            <a:ext cx="4210228" cy="1323439"/>
          </a:xfrm>
          <a:prstGeom prst="rect">
            <a:avLst/>
          </a:prstGeom>
        </p:spPr>
        <p:txBody>
          <a:bodyPr wrap="square">
            <a:spAutoFit/>
          </a:bodyPr>
          <a:lstStyle/>
          <a:p>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Nguyên nhân: </a:t>
            </a:r>
          </a:p>
          <a:p>
            <a:pPr marL="342900" indent="-342900">
              <a:buFont typeface="Wingdings" panose="05000000000000000000" pitchFamily="2" charset="2"/>
              <a:buChar char="ü"/>
            </a:pPr>
            <a:r>
              <a:rPr lang="en-US" sz="2000" smtClean="0">
                <a:latin typeface="Tahoma" panose="020B0604030504040204" pitchFamily="34" charset="0"/>
                <a:ea typeface="Tahoma" panose="020B0604030504040204" pitchFamily="34" charset="0"/>
                <a:cs typeface="Tahoma" panose="020B0604030504040204" pitchFamily="34" charset="0"/>
              </a:rPr>
              <a:t>Khu vực thi công cao, hẹp.</a:t>
            </a:r>
          </a:p>
          <a:p>
            <a:pPr marL="342900" indent="-342900">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Cường độ làm việc cao vì yêu cầu thời gian</a:t>
            </a:r>
          </a:p>
        </p:txBody>
      </p:sp>
      <p:sp>
        <p:nvSpPr>
          <p:cNvPr id="11" name="Rectangle 10"/>
          <p:cNvSpPr/>
          <p:nvPr/>
        </p:nvSpPr>
        <p:spPr>
          <a:xfrm>
            <a:off x="7007260" y="1751216"/>
            <a:ext cx="4785934" cy="4093428"/>
          </a:xfrm>
          <a:prstGeom prst="rect">
            <a:avLst/>
          </a:prstGeom>
        </p:spPr>
        <p:txBody>
          <a:bodyPr wrap="square">
            <a:spAutoFit/>
          </a:bodyPr>
          <a:lstStyle/>
          <a:p>
            <a:pPr algn="just"/>
            <a:r>
              <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rPr>
              <a:t>Biện pháp:</a:t>
            </a:r>
          </a:p>
          <a:p>
            <a:pPr algn="just"/>
            <a:endParaRPr lang="en-US" sz="2000" b="1"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Sử dụng các công cụ hổ trợ như xe nâng, ròng rọc</a:t>
            </a:r>
          </a:p>
          <a:p>
            <a:pPr marL="342900" indent="-342900" algn="just">
              <a:buFont typeface="Wingdings" panose="05000000000000000000" pitchFamily="2" charset="2"/>
              <a:buChar char="ü"/>
            </a:pPr>
            <a:endPar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solidFill>
                  <a:srgbClr val="242021"/>
                </a:solidFill>
                <a:latin typeface="Tahoma" panose="020B0604030504040204" pitchFamily="34" charset="0"/>
                <a:ea typeface="Tahoma" panose="020B0604030504040204" pitchFamily="34" charset="0"/>
                <a:cs typeface="Tahoma" panose="020B0604030504040204" pitchFamily="34" charset="0"/>
              </a:rPr>
              <a:t>Chuẩn bị sức khỏe tốt trước khi thi công</a:t>
            </a:r>
          </a:p>
          <a:p>
            <a:pPr algn="just"/>
            <a:endParaRPr lang="en-US" sz="200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solidFill>
                  <a:srgbClr val="242021"/>
                </a:solidFill>
                <a:latin typeface="Tahoma" panose="020B0604030504040204" pitchFamily="34" charset="0"/>
                <a:ea typeface="Tahoma" panose="020B0604030504040204" pitchFamily="34" charset="0"/>
                <a:cs typeface="Tahoma" panose="020B0604030504040204" pitchFamily="34" charset="0"/>
              </a:rPr>
              <a:t>Giám sát kiểm tra trước và trong thời gian làm việc, yêu cầu ngưng công tác khi có dấu hiệu bất thường</a:t>
            </a:r>
          </a:p>
          <a:p>
            <a:pPr marL="285750" indent="-285750" algn="just">
              <a:buFont typeface="Wingdings" panose="05000000000000000000" pitchFamily="2" charset="2"/>
              <a:buChar char="ü"/>
            </a:pPr>
            <a:endParaRPr lang="en-US" sz="2000">
              <a:solidFill>
                <a:srgbClr val="24202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solidFill>
                  <a:srgbClr val="242021"/>
                </a:solidFill>
                <a:latin typeface="Tahoma" panose="020B0604030504040204" pitchFamily="34" charset="0"/>
                <a:ea typeface="Tahoma" panose="020B0604030504040204" pitchFamily="34" charset="0"/>
                <a:cs typeface="Tahoma" panose="020B0604030504040204" pitchFamily="34" charset="0"/>
              </a:rPr>
              <a:t>Sắp xếp thời gian thi công phù </a:t>
            </a:r>
            <a:r>
              <a:rPr lang="en-US" sz="2000" smtClean="0">
                <a:solidFill>
                  <a:srgbClr val="242021"/>
                </a:solidFill>
                <a:latin typeface="Tahoma" panose="020B0604030504040204" pitchFamily="34" charset="0"/>
                <a:ea typeface="Tahoma" panose="020B0604030504040204" pitchFamily="34" charset="0"/>
                <a:cs typeface="Tahoma" panose="020B0604030504040204" pitchFamily="34" charset="0"/>
              </a:rPr>
              <a:t>hợp</a:t>
            </a:r>
            <a:endParaRPr lang="en-US" sz="2000">
              <a:solidFill>
                <a:srgbClr val="242021"/>
              </a:solidFill>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1492662" y="1043330"/>
            <a:ext cx="10486902" cy="707886"/>
          </a:xfrm>
          <a:prstGeom prst="rect">
            <a:avLst/>
          </a:prstGeom>
        </p:spPr>
        <p:txBody>
          <a:bodyPr wrap="square">
            <a:spAutoFit/>
          </a:bodyPr>
          <a:lstStyle/>
          <a:p>
            <a:r>
              <a:rPr lang="en-US" sz="2000" b="1" i="1" smtClean="0">
                <a:solidFill>
                  <a:srgbClr val="0000FF"/>
                </a:solidFill>
                <a:latin typeface="Tahoma" panose="020B0604030504040204" pitchFamily="34" charset="0"/>
                <a:ea typeface="Tahoma" panose="020B0604030504040204" pitchFamily="34" charset="0"/>
                <a:cs typeface="Tahoma" panose="020B0604030504040204" pitchFamily="34" charset="0"/>
              </a:rPr>
              <a:t>5.5. Tư thế làm việc khó khăn, gò bó dễ gây tai nạn lao động và tổn thương cho cơ, xương khớp</a:t>
            </a:r>
            <a:endParaRPr lang="en-US" sz="2000"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EVN NPC phát động thi đua thực thi Văn hóa doanh nghiệp năm 2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0551" y="1868790"/>
            <a:ext cx="4517877" cy="338840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589517" y="170341"/>
            <a:ext cx="10460052" cy="584775"/>
          </a:xfrm>
          <a:prstGeom prst="rect">
            <a:avLst/>
          </a:prstGeom>
          <a:noFill/>
        </p:spPr>
        <p:txBody>
          <a:bodyPr wrap="square" rtlCol="0">
            <a:spAutoFit/>
          </a:bodyPr>
          <a:lstStyle/>
          <a:p>
            <a:pPr algn="just" defTabSz="457200"/>
            <a:r>
              <a:rPr lang="en-US" sz="3200" b="1">
                <a:solidFill>
                  <a:srgbClr val="7030A0"/>
                </a:solidFill>
                <a:latin typeface="Tahoma" panose="020B0604030504040204" pitchFamily="34" charset="0"/>
                <a:ea typeface="Tahoma" panose="020B0604030504040204" pitchFamily="34" charset="0"/>
                <a:cs typeface="Tahoma" panose="020B0604030504040204" pitchFamily="34" charset="0"/>
              </a:rPr>
              <a:t>5</a:t>
            </a:r>
            <a:r>
              <a:rPr lang="en-US" sz="3200" b="1" smtClean="0">
                <a:solidFill>
                  <a:srgbClr val="7030A0"/>
                </a:solidFill>
                <a:latin typeface="Tahoma" panose="020B0604030504040204" pitchFamily="34" charset="0"/>
                <a:ea typeface="Tahoma" panose="020B0604030504040204" pitchFamily="34" charset="0"/>
                <a:cs typeface="Tahoma" panose="020B0604030504040204" pitchFamily="34" charset="0"/>
              </a:rPr>
              <a:t>. Các yếu tố có hại và biện pháp phòng tránh </a:t>
            </a:r>
            <a:endParaRPr lang="en-US" sz="3200" b="1">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8158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187866" y="226841"/>
            <a:ext cx="7161376" cy="584775"/>
          </a:xfrm>
          <a:prstGeom prst="rect">
            <a:avLst/>
          </a:prstGeom>
          <a:noFill/>
        </p:spPr>
        <p:txBody>
          <a:bodyPr wrap="square" rtlCol="0">
            <a:spAutoFit/>
          </a:bodyPr>
          <a:lstStyle/>
          <a:p>
            <a:pPr algn="ctr" defTabSz="457200"/>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6</a:t>
            </a:r>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 Ứng phó tình huống khẩn cấp</a:t>
            </a:r>
            <a:endParaRPr lang="en-US" sz="32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7 vật dụng không thể thiếu khi đi du lịch | Việt Nam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203493"/>
            <a:ext cx="7620000" cy="5524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49645" y="2026751"/>
            <a:ext cx="5074148" cy="1938992"/>
          </a:xfrm>
          <a:prstGeom prst="rect">
            <a:avLst/>
          </a:prstGeom>
          <a:noFill/>
        </p:spPr>
        <p:txBody>
          <a:bodyPr wrap="square" rtlCol="0">
            <a:spAutoFit/>
          </a:bodyPr>
          <a:lstStyle/>
          <a:p>
            <a:pPr algn="just"/>
            <a:r>
              <a:rPr lang="en-US" sz="2400" b="1" i="1" smtClean="0">
                <a:solidFill>
                  <a:srgbClr val="0000FF"/>
                </a:solidFill>
                <a:latin typeface="Tahoma" panose="020B0604030504040204" pitchFamily="34" charset="0"/>
                <a:ea typeface="Tahoma" panose="020B0604030504040204" pitchFamily="34" charset="0"/>
                <a:cs typeface="Tahoma" panose="020B0604030504040204" pitchFamily="34" charset="0"/>
              </a:rPr>
              <a:t>Khi làm việc phải chuẩn bị đầy đủ các phương án để đảm bảo ATLĐ. Tuy nhiên cần có dụng cụ y tế cần thiết khi xảy ra sự cố khẩn cấp ngoài ý muốn.</a:t>
            </a:r>
            <a:endParaRPr lang="en-US" sz="2400" b="1"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169801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6150" name="Picture 6" descr="Cơ thể người biến đổi như thế nào khi bị điện giật? - Quantrimang.com"/>
          <p:cNvPicPr>
            <a:picLocks noChangeAspect="1" noChangeArrowheads="1"/>
          </p:cNvPicPr>
          <p:nvPr/>
        </p:nvPicPr>
        <p:blipFill rotWithShape="1">
          <a:blip r:embed="rId2">
            <a:extLst>
              <a:ext uri="{28A0092B-C50C-407E-A947-70E740481C1C}">
                <a14:useLocalDpi xmlns:a14="http://schemas.microsoft.com/office/drawing/2010/main" val="0"/>
              </a:ext>
            </a:extLst>
          </a:blip>
          <a:srcRect t="10283" b="54589"/>
          <a:stretch/>
        </p:blipFill>
        <p:spPr bwMode="auto">
          <a:xfrm>
            <a:off x="377330" y="2105298"/>
            <a:ext cx="5244819" cy="40923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85275" y="2345502"/>
            <a:ext cx="6355222" cy="4247317"/>
          </a:xfrm>
          <a:prstGeom prst="rect">
            <a:avLst/>
          </a:prstGeom>
        </p:spPr>
        <p:txBody>
          <a:bodyPr wrap="square">
            <a:spAutoFit/>
          </a:bodyPr>
          <a:lstStyle/>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chỉ bị hôn mê trong giây lát, tim còn đập, thở yếu thì phải để nạn nhân ra chỗ thoáng khí, yên tĩnh chăm sóc cho hồi tỉnh. Sau đó</a:t>
            </a:r>
            <a:r>
              <a:rPr lang="vi-VN" smtClean="0">
                <a:solidFill>
                  <a:srgbClr val="111111"/>
                </a:solidFill>
                <a:latin typeface="Arial" panose="020B0604020202020204" pitchFamily="34" charset="0"/>
              </a:rPr>
              <a:t>, đưa </a:t>
            </a:r>
            <a:r>
              <a:rPr lang="vi-VN">
                <a:solidFill>
                  <a:srgbClr val="111111"/>
                </a:solidFill>
                <a:latin typeface="Arial" panose="020B0604020202020204" pitchFamily="34" charset="0"/>
              </a:rPr>
              <a:t>đến cơ quan y tế gần nhất để theo dõi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vẫn còn thở nhẹ, tim đập yếu thì đặt nạn nhân nơi thoáng khí, yên tĩnh (trời rét phải đặt ở nơi kín gió), nới rộng quần, áo, thắt lưng, moi rớt rãi trong mồm, đặt nạn nhân về tư thế nằm nghiêng, ma sát toàn thân cho nóng lên và mời y, bác sỹ đến để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tim nạn nhân ngừng đập, toàn thân co giật giống như chết thì </a:t>
            </a:r>
            <a:r>
              <a:rPr lang="en-US" smtClean="0">
                <a:solidFill>
                  <a:srgbClr val="111111"/>
                </a:solidFill>
                <a:latin typeface="Arial" panose="020B0604020202020204" pitchFamily="34" charset="0"/>
              </a:rPr>
              <a:t>t</a:t>
            </a:r>
            <a:r>
              <a:rPr lang="vi-VN" smtClean="0">
                <a:solidFill>
                  <a:srgbClr val="111111"/>
                </a:solidFill>
                <a:latin typeface="Arial" panose="020B0604020202020204" pitchFamily="34" charset="0"/>
              </a:rPr>
              <a:t>iến </a:t>
            </a:r>
            <a:r>
              <a:rPr lang="vi-VN">
                <a:solidFill>
                  <a:srgbClr val="111111"/>
                </a:solidFill>
                <a:latin typeface="Arial" panose="020B0604020202020204" pitchFamily="34" charset="0"/>
              </a:rPr>
              <a:t>hành làm hô hấp nhân tạo, hà hơi thổi ngạt ngay, phải làm liên tục, kiên trì cho đến khi có ý kiến của y, bác sỹ quyết định mới thôi.</a:t>
            </a:r>
            <a:endParaRPr lang="vi-VN" b="0" i="0">
              <a:solidFill>
                <a:srgbClr val="111111"/>
              </a:solidFill>
              <a:effectLst/>
              <a:latin typeface="Arial" panose="020B0604020202020204" pitchFamily="34" charset="0"/>
            </a:endParaRPr>
          </a:p>
        </p:txBody>
      </p:sp>
      <p:sp>
        <p:nvSpPr>
          <p:cNvPr id="3" name="Rectangle 2"/>
          <p:cNvSpPr/>
          <p:nvPr/>
        </p:nvSpPr>
        <p:spPr>
          <a:xfrm>
            <a:off x="4900240" y="1591042"/>
            <a:ext cx="6971891" cy="646331"/>
          </a:xfrm>
          <a:prstGeom prst="rect">
            <a:avLst/>
          </a:prstGeom>
        </p:spPr>
        <p:txBody>
          <a:bodyPr wrap="square">
            <a:spAutoFit/>
          </a:bodyPr>
          <a:lstStyle/>
          <a:p>
            <a:pPr algn="just" fontAlgn="base"/>
            <a:r>
              <a:rPr lang="vi-VN" b="1">
                <a:solidFill>
                  <a:srgbClr val="111111"/>
                </a:solidFill>
              </a:rPr>
              <a:t>Ngay sau khi nạn nhân được tách khỏi </a:t>
            </a:r>
            <a:r>
              <a:rPr lang="vi-VN" b="1" smtClean="0">
                <a:solidFill>
                  <a:srgbClr val="111111"/>
                </a:solidFill>
              </a:rPr>
              <a:t>mạ</a:t>
            </a:r>
            <a:r>
              <a:rPr lang="en-US" b="1" smtClean="0">
                <a:solidFill>
                  <a:srgbClr val="111111"/>
                </a:solidFill>
              </a:rPr>
              <a:t>ng</a:t>
            </a:r>
            <a:r>
              <a:rPr lang="vi-VN" b="1" smtClean="0">
                <a:solidFill>
                  <a:srgbClr val="111111"/>
                </a:solidFill>
              </a:rPr>
              <a:t> điện</a:t>
            </a:r>
            <a:r>
              <a:rPr lang="en-US" b="1" smtClean="0">
                <a:solidFill>
                  <a:srgbClr val="111111"/>
                </a:solidFill>
              </a:rPr>
              <a:t>,</a:t>
            </a:r>
            <a:r>
              <a:rPr lang="vi-VN" b="1" smtClean="0">
                <a:solidFill>
                  <a:srgbClr val="111111"/>
                </a:solidFill>
              </a:rPr>
              <a:t> </a:t>
            </a:r>
            <a:r>
              <a:rPr lang="en-US" b="1" smtClean="0">
                <a:solidFill>
                  <a:srgbClr val="111111"/>
                </a:solidFill>
                <a:latin typeface="Tahoma" panose="020B0604030504040204" pitchFamily="34" charset="0"/>
                <a:ea typeface="Tahoma" panose="020B0604030504040204" pitchFamily="34" charset="0"/>
                <a:cs typeface="Tahoma" panose="020B0604030504040204" pitchFamily="34" charset="0"/>
              </a:rPr>
              <a:t>tùy</a:t>
            </a:r>
            <a:r>
              <a:rPr lang="vi-VN" b="1" smtClean="0">
                <a:solidFill>
                  <a:srgbClr val="111111"/>
                </a:solidFill>
              </a:rPr>
              <a:t> </a:t>
            </a:r>
            <a:r>
              <a:rPr lang="vi-VN" b="1">
                <a:solidFill>
                  <a:srgbClr val="111111"/>
                </a:solidFill>
              </a:rPr>
              <a:t>vào tình trạng của nạn nhân để xử lý cho thích hợp:</a:t>
            </a:r>
          </a:p>
        </p:txBody>
      </p:sp>
      <p:sp>
        <p:nvSpPr>
          <p:cNvPr id="9" name="TextBox 8"/>
          <p:cNvSpPr txBox="1"/>
          <p:nvPr/>
        </p:nvSpPr>
        <p:spPr>
          <a:xfrm>
            <a:off x="1044568" y="944699"/>
            <a:ext cx="7161376" cy="523220"/>
          </a:xfrm>
          <a:prstGeom prst="rect">
            <a:avLst/>
          </a:prstGeom>
          <a:noFill/>
        </p:spPr>
        <p:txBody>
          <a:bodyPr wrap="square" rtlCol="0">
            <a:spAutoFit/>
          </a:bodyPr>
          <a:lstStyle/>
          <a:p>
            <a:pPr algn="ctr" defTabSz="457200"/>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6.1. Sơ cứu khi có tai nạn điện giật</a:t>
            </a:r>
            <a:endParaRPr lang="en-US" sz="28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1187866" y="226841"/>
            <a:ext cx="7161376" cy="584775"/>
          </a:xfrm>
          <a:prstGeom prst="rect">
            <a:avLst/>
          </a:prstGeom>
          <a:noFill/>
        </p:spPr>
        <p:txBody>
          <a:bodyPr wrap="square" rtlCol="0">
            <a:spAutoFit/>
          </a:bodyPr>
          <a:lstStyle/>
          <a:p>
            <a:pPr algn="ctr" defTabSz="457200"/>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6</a:t>
            </a:r>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 Ứng phó tình huống khẩn cấp</a:t>
            </a:r>
            <a:endParaRPr lang="en-US" sz="32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1270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451402" y="914400"/>
            <a:ext cx="7748015" cy="523220"/>
          </a:xfrm>
          <a:prstGeom prst="rect">
            <a:avLst/>
          </a:prstGeom>
          <a:noFill/>
        </p:spPr>
        <p:txBody>
          <a:bodyPr wrap="square" rtlCol="0">
            <a:spAutoFit/>
          </a:bodyPr>
          <a:lstStyle/>
          <a:p>
            <a:pPr algn="ctr" defTabSz="457200"/>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6.2. Các bước tiến hành hô hấp nhân tạo</a:t>
            </a:r>
            <a:endParaRPr lang="en-US" sz="28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Sơ cứu nạn nhân TNGT thế nào cho đúng cách?"/>
          <p:cNvPicPr>
            <a:picLocks noChangeAspect="1" noChangeArrowheads="1"/>
          </p:cNvPicPr>
          <p:nvPr/>
        </p:nvPicPr>
        <p:blipFill rotWithShape="1">
          <a:blip r:embed="rId2">
            <a:extLst>
              <a:ext uri="{28A0092B-C50C-407E-A947-70E740481C1C}">
                <a14:useLocalDpi xmlns:a14="http://schemas.microsoft.com/office/drawing/2010/main" val="0"/>
              </a:ext>
            </a:extLst>
          </a:blip>
          <a:srcRect l="-280" t="69123" r="280" b="466"/>
          <a:stretch/>
        </p:blipFill>
        <p:spPr bwMode="auto">
          <a:xfrm>
            <a:off x="1745672" y="1474564"/>
            <a:ext cx="9451476" cy="51871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6</a:t>
            </a:r>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 Ứng phó tình huống khẩn cấp</a:t>
            </a:r>
            <a:endParaRPr lang="en-US" sz="32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888863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7170" name="Picture 2" descr="Cẩm nang xử trí cấp cứu các tai nạn thường gặp"/>
          <p:cNvPicPr>
            <a:picLocks noChangeAspect="1" noChangeArrowheads="1"/>
          </p:cNvPicPr>
          <p:nvPr/>
        </p:nvPicPr>
        <p:blipFill rotWithShape="1">
          <a:blip r:embed="rId2">
            <a:extLst>
              <a:ext uri="{28A0092B-C50C-407E-A947-70E740481C1C}">
                <a14:useLocalDpi xmlns:a14="http://schemas.microsoft.com/office/drawing/2010/main" val="0"/>
              </a:ext>
            </a:extLst>
          </a:blip>
          <a:srcRect t="5947" b="38713"/>
          <a:stretch/>
        </p:blipFill>
        <p:spPr bwMode="auto">
          <a:xfrm>
            <a:off x="1486968" y="1235425"/>
            <a:ext cx="10135312" cy="5560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486968" y="909163"/>
            <a:ext cx="7161376" cy="523220"/>
          </a:xfrm>
          <a:prstGeom prst="rect">
            <a:avLst/>
          </a:prstGeom>
          <a:noFill/>
        </p:spPr>
        <p:txBody>
          <a:bodyPr wrap="square" rtlCol="0">
            <a:spAutoFit/>
          </a:bodyPr>
          <a:lstStyle/>
          <a:p>
            <a:pPr algn="ctr" defTabSz="457200"/>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6.3. Sơ cứu khi có tai nạn chảy máu</a:t>
            </a:r>
            <a:endParaRPr lang="en-US" sz="28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187866" y="226841"/>
            <a:ext cx="7161376" cy="584775"/>
          </a:xfrm>
          <a:prstGeom prst="rect">
            <a:avLst/>
          </a:prstGeom>
          <a:noFill/>
        </p:spPr>
        <p:txBody>
          <a:bodyPr wrap="square" rtlCol="0">
            <a:spAutoFit/>
          </a:bodyPr>
          <a:lstStyle/>
          <a:p>
            <a:pPr algn="ctr" defTabSz="457200"/>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6</a:t>
            </a:r>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 Ứng phó tình huống khẩn cấp</a:t>
            </a:r>
            <a:endParaRPr lang="en-US" sz="32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383161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340136" y="914400"/>
            <a:ext cx="7161376" cy="523220"/>
          </a:xfrm>
          <a:prstGeom prst="rect">
            <a:avLst/>
          </a:prstGeom>
          <a:noFill/>
        </p:spPr>
        <p:txBody>
          <a:bodyPr wrap="square" rtlCol="0">
            <a:spAutoFit/>
          </a:bodyPr>
          <a:lstStyle/>
          <a:p>
            <a:pPr algn="ctr" defTabSz="457200"/>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6.4. Sơ cứu khi có tai nạn gãy xương</a:t>
            </a:r>
            <a:endParaRPr lang="en-US" sz="28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Xử trí cấp cứu các tai nạn thường gặp - Y KHOA PHƯỚC AN"/>
          <p:cNvPicPr>
            <a:picLocks noChangeAspect="1" noChangeArrowheads="1"/>
          </p:cNvPicPr>
          <p:nvPr/>
        </p:nvPicPr>
        <p:blipFill rotWithShape="1">
          <a:blip r:embed="rId2">
            <a:extLst>
              <a:ext uri="{28A0092B-C50C-407E-A947-70E740481C1C}">
                <a14:useLocalDpi xmlns:a14="http://schemas.microsoft.com/office/drawing/2010/main" val="0"/>
              </a:ext>
            </a:extLst>
          </a:blip>
          <a:srcRect t="10532"/>
          <a:stretch/>
        </p:blipFill>
        <p:spPr bwMode="auto">
          <a:xfrm>
            <a:off x="1709158" y="1442331"/>
            <a:ext cx="9793481" cy="53916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a:solidFill>
                  <a:srgbClr val="C00000"/>
                </a:solidFill>
                <a:latin typeface="Tahoma" panose="020B0604030504040204" pitchFamily="34" charset="0"/>
                <a:ea typeface="Tahoma" panose="020B0604030504040204" pitchFamily="34" charset="0"/>
                <a:cs typeface="Tahoma" panose="020B0604030504040204" pitchFamily="34" charset="0"/>
              </a:rPr>
              <a:t>6</a:t>
            </a:r>
            <a:r>
              <a:rPr lang="en-US" sz="3200" b="1" smtClean="0">
                <a:solidFill>
                  <a:srgbClr val="C00000"/>
                </a:solidFill>
                <a:latin typeface="Tahoma" panose="020B0604030504040204" pitchFamily="34" charset="0"/>
                <a:ea typeface="Tahoma" panose="020B0604030504040204" pitchFamily="34" charset="0"/>
                <a:cs typeface="Tahoma" panose="020B0604030504040204" pitchFamily="34" charset="0"/>
              </a:rPr>
              <a:t>. Ứng phó tình huống khẩn cấp</a:t>
            </a:r>
            <a:endParaRPr lang="en-US" sz="32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908078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8597" y="2438400"/>
            <a:ext cx="8911687" cy="1089891"/>
          </a:xfrm>
        </p:spPr>
        <p:txBody>
          <a:bodyPr>
            <a:normAutofit/>
          </a:bodyPr>
          <a:lstStyle/>
          <a:p>
            <a:pPr marL="0" indent="0" algn="ctr">
              <a:buNone/>
            </a:pPr>
            <a:r>
              <a:rPr lang="en-US" sz="5000" b="1" smtClean="0">
                <a:solidFill>
                  <a:srgbClr val="0000FF"/>
                </a:solidFill>
                <a:latin typeface="Arial" panose="020B0604020202020204" pitchFamily="34" charset="0"/>
                <a:cs typeface="Arial" panose="020B0604020202020204" pitchFamily="34" charset="0"/>
              </a:rPr>
              <a:t>XIN CẢM ƠN QUÝ THẦY CÔ</a:t>
            </a:r>
            <a:endParaRPr lang="en-US" sz="5000" b="1">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6696359"/>
      </p:ext>
    </p:extLst>
  </p:cSld>
  <p:clrMapOvr>
    <a:masterClrMapping/>
  </p:clrMapOvr>
</p:sld>
</file>

<file path=ppt/theme/theme1.xml><?xml version="1.0" encoding="utf-8"?>
<a:theme xmlns:a="http://schemas.openxmlformats.org/drawingml/2006/main" name="Wisp">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567</TotalTime>
  <Words>1426</Words>
  <Application>Microsoft Office PowerPoint</Application>
  <PresentationFormat>Widescreen</PresentationFormat>
  <Paragraphs>131</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Arial-BoldMT</vt:lpstr>
      <vt:lpstr>Century Gothic</vt:lpstr>
      <vt:lpstr>Tahoma</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AccountName</dc:creator>
  <cp:lastModifiedBy>CVBAO</cp:lastModifiedBy>
  <cp:revision>54</cp:revision>
  <dcterms:created xsi:type="dcterms:W3CDTF">2020-06-19T04:05:27Z</dcterms:created>
  <dcterms:modified xsi:type="dcterms:W3CDTF">2020-06-24T07:07:28Z</dcterms:modified>
</cp:coreProperties>
</file>